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31"/>
  </p:normalViewPr>
  <p:slideViewPr>
    <p:cSldViewPr snapToGrid="0" snapToObjects="1">
      <p:cViewPr varScale="1">
        <p:scale>
          <a:sx n="85" d="100"/>
          <a:sy n="85" d="100"/>
        </p:scale>
        <p:origin x="19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2011</a:t>
            </a:r>
            <a:endParaRPr/>
          </a:p>
        </p:txBody>
      </p:sp>
      <p:sp>
        <p:nvSpPr>
          <p:cNvPr id="219" name="Google Shape;21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Примерно 2003 (в значении близком к современному)</a:t>
            </a:r>
            <a:endParaRPr/>
          </a:p>
        </p:txBody>
      </p:sp>
      <p:sp>
        <p:nvSpPr>
          <p:cNvPr id="248" name="Google Shape;24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1991Теория поколений </a:t>
            </a: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Уильямом Штраус и Нил Хау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2009</a:t>
            </a:r>
            <a:endParaRPr/>
          </a:p>
        </p:txBody>
      </p:sp>
      <p:sp>
        <p:nvSpPr>
          <p:cNvPr id="272" name="Google Shape;27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92" name="Google Shape;29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1940-е</a:t>
            </a:r>
            <a:endParaRPr/>
          </a:p>
        </p:txBody>
      </p:sp>
      <p:sp>
        <p:nvSpPr>
          <p:cNvPr id="126" name="Google Shape;12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1943</a:t>
            </a: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1959</a:t>
            </a:r>
            <a:endParaRPr/>
          </a:p>
        </p:txBody>
      </p:sp>
      <p:sp>
        <p:nvSpPr>
          <p:cNvPr id="187" name="Google Shape;18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t.me/selihovki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1000" y="2043952"/>
            <a:ext cx="63500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1524000" y="213916"/>
            <a:ext cx="9144000" cy="1794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ru-RU">
                <a:solidFill>
                  <a:schemeClr val="lt1"/>
                </a:solidFill>
              </a:rPr>
              <a:t>Как мотивировать немотивированных?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3729319" y="6311153"/>
            <a:ext cx="4267200" cy="645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b="1"/>
              <a:t>Иван Селиховкин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7006" y="0"/>
            <a:ext cx="3429000" cy="68580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6" name="Google Shape;19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171" y="0"/>
            <a:ext cx="3429000" cy="68580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7" name="Google Shape;197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43900" y="0"/>
            <a:ext cx="3429000" cy="68580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8" name="Google Shape;198;p22"/>
          <p:cNvSpPr/>
          <p:nvPr/>
        </p:nvSpPr>
        <p:spPr>
          <a:xfrm rot="-1338646">
            <a:off x="7635540" y="4520613"/>
            <a:ext cx="1771712" cy="675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9" name="Google Shape;199;p22"/>
          <p:cNvCxnSpPr/>
          <p:nvPr/>
        </p:nvCxnSpPr>
        <p:spPr>
          <a:xfrm>
            <a:off x="7144871" y="5311634"/>
            <a:ext cx="367553" cy="0"/>
          </a:xfrm>
          <a:prstGeom prst="straightConnector1">
            <a:avLst/>
          </a:prstGeom>
          <a:noFill/>
          <a:ln w="539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0" name="Google Shape;200;p22"/>
          <p:cNvCxnSpPr/>
          <p:nvPr/>
        </p:nvCxnSpPr>
        <p:spPr>
          <a:xfrm>
            <a:off x="9352872" y="4369426"/>
            <a:ext cx="1119046" cy="0"/>
          </a:xfrm>
          <a:prstGeom prst="straightConnector1">
            <a:avLst/>
          </a:prstGeom>
          <a:noFill/>
          <a:ln w="539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1" name="Google Shape;201;p22"/>
          <p:cNvSpPr/>
          <p:nvPr/>
        </p:nvSpPr>
        <p:spPr>
          <a:xfrm rot="-1037896">
            <a:off x="2386737" y="4647172"/>
            <a:ext cx="2622222" cy="675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876800" cy="1325563"/>
          </a:xfrm>
          <a:prstGeom prst="rect">
            <a:avLst/>
          </a:prstGeom>
          <a:solidFill>
            <a:srgbClr val="D8D8D8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Бонус должен быть справедливым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3"/>
          <p:cNvPicPr preferRelativeResize="0"/>
          <p:nvPr/>
        </p:nvPicPr>
        <p:blipFill rotWithShape="1">
          <a:blip r:embed="rId3">
            <a:alphaModFix/>
          </a:blip>
          <a:srcRect l="14987" t="16571" r="12545" b="17145"/>
          <a:stretch/>
        </p:blipFill>
        <p:spPr>
          <a:xfrm>
            <a:off x="86554" y="2073441"/>
            <a:ext cx="2090201" cy="13168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D8D8D8"/>
            </a:outerShdw>
          </a:effectLst>
        </p:spPr>
      </p:pic>
      <p:pic>
        <p:nvPicPr>
          <p:cNvPr id="208" name="Google Shape;20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5" y="21884"/>
            <a:ext cx="12192000" cy="189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328074"/>
            <a:ext cx="12192000" cy="252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3"/>
          <p:cNvPicPr preferRelativeResize="0"/>
          <p:nvPr/>
        </p:nvPicPr>
        <p:blipFill rotWithShape="1">
          <a:blip r:embed="rId6">
            <a:alphaModFix/>
          </a:blip>
          <a:srcRect l="14310" t="15190" r="12716" b="19315"/>
          <a:stretch/>
        </p:blipFill>
        <p:spPr>
          <a:xfrm>
            <a:off x="2556549" y="2073441"/>
            <a:ext cx="2090201" cy="13168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D8D8D8"/>
            </a:outerShdw>
          </a:effectLst>
        </p:spPr>
      </p:pic>
      <p:pic>
        <p:nvPicPr>
          <p:cNvPr id="211" name="Google Shape;211;p23"/>
          <p:cNvPicPr preferRelativeResize="0"/>
          <p:nvPr/>
        </p:nvPicPr>
        <p:blipFill rotWithShape="1">
          <a:blip r:embed="rId7">
            <a:alphaModFix/>
          </a:blip>
          <a:srcRect l="14744" t="16604" r="12284" b="16979"/>
          <a:stretch/>
        </p:blipFill>
        <p:spPr>
          <a:xfrm>
            <a:off x="5026544" y="2073441"/>
            <a:ext cx="2090201" cy="13168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D8D8D8"/>
            </a:outerShdw>
          </a:effectLst>
        </p:spPr>
      </p:pic>
      <p:pic>
        <p:nvPicPr>
          <p:cNvPr id="212" name="Google Shape;212;p23"/>
          <p:cNvPicPr preferRelativeResize="0"/>
          <p:nvPr/>
        </p:nvPicPr>
        <p:blipFill rotWithShape="1">
          <a:blip r:embed="rId8">
            <a:alphaModFix/>
          </a:blip>
          <a:srcRect l="14564" t="16571" r="12666" b="17145"/>
          <a:stretch/>
        </p:blipFill>
        <p:spPr>
          <a:xfrm>
            <a:off x="9966534" y="2083578"/>
            <a:ext cx="2090201" cy="13168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D8D8D8"/>
            </a:outerShdw>
          </a:effectLst>
        </p:spPr>
      </p:pic>
      <p:sp>
        <p:nvSpPr>
          <p:cNvPr id="213" name="Google Shape;213;p23"/>
          <p:cNvSpPr/>
          <p:nvPr/>
        </p:nvSpPr>
        <p:spPr>
          <a:xfrm>
            <a:off x="-273329" y="-308634"/>
            <a:ext cx="12663448" cy="7547633"/>
          </a:xfrm>
          <a:prstGeom prst="rect">
            <a:avLst/>
          </a:prstGeom>
          <a:solidFill>
            <a:srgbClr val="D8D8D8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3"/>
          <p:cNvSpPr/>
          <p:nvPr/>
        </p:nvSpPr>
        <p:spPr>
          <a:xfrm>
            <a:off x="7350283" y="1902011"/>
            <a:ext cx="2411578" cy="16611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23"/>
          <p:cNvPicPr preferRelativeResize="0"/>
          <p:nvPr/>
        </p:nvPicPr>
        <p:blipFill rotWithShape="1">
          <a:blip r:embed="rId9">
            <a:alphaModFix/>
          </a:blip>
          <a:srcRect l="14583" t="16402" r="12544" b="17180"/>
          <a:stretch/>
        </p:blipFill>
        <p:spPr>
          <a:xfrm>
            <a:off x="7496539" y="2073441"/>
            <a:ext cx="2090201" cy="13168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D8D8D8"/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4"/>
          <p:cNvPicPr preferRelativeResize="0"/>
          <p:nvPr/>
        </p:nvPicPr>
        <p:blipFill rotWithShape="1">
          <a:blip r:embed="rId3">
            <a:alphaModFix/>
          </a:blip>
          <a:srcRect l="33482" b="11109"/>
          <a:stretch/>
        </p:blipFill>
        <p:spPr>
          <a:xfrm>
            <a:off x="4642265" y="1968840"/>
            <a:ext cx="3870905" cy="292588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ru-RU">
                <a:solidFill>
                  <a:schemeClr val="lt1"/>
                </a:solidFill>
              </a:rPr>
              <a:t>Поток</a:t>
            </a:r>
            <a:endParaRPr/>
          </a:p>
        </p:txBody>
      </p:sp>
      <p:cxnSp>
        <p:nvCxnSpPr>
          <p:cNvPr id="223" name="Google Shape;223;p24"/>
          <p:cNvCxnSpPr/>
          <p:nvPr/>
        </p:nvCxnSpPr>
        <p:spPr>
          <a:xfrm rot="10800000">
            <a:off x="4678123" y="1726546"/>
            <a:ext cx="0" cy="4086943"/>
          </a:xfrm>
          <a:prstGeom prst="straightConnector1">
            <a:avLst/>
          </a:prstGeom>
          <a:noFill/>
          <a:ln w="57150" cap="flat" cmpd="sng">
            <a:solidFill>
              <a:srgbClr val="F2F2F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4" name="Google Shape;224;p24"/>
          <p:cNvCxnSpPr/>
          <p:nvPr/>
        </p:nvCxnSpPr>
        <p:spPr>
          <a:xfrm>
            <a:off x="4678123" y="5777630"/>
            <a:ext cx="6663320" cy="0"/>
          </a:xfrm>
          <a:prstGeom prst="straightConnector1">
            <a:avLst/>
          </a:prstGeom>
          <a:noFill/>
          <a:ln w="57150" cap="flat" cmpd="sng">
            <a:solidFill>
              <a:srgbClr val="F2F2F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5" name="Google Shape;225;p24"/>
          <p:cNvSpPr txBox="1"/>
          <p:nvPr/>
        </p:nvSpPr>
        <p:spPr>
          <a:xfrm>
            <a:off x="10030132" y="5947960"/>
            <a:ext cx="13516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Навыки</a:t>
            </a:r>
            <a:endParaRPr/>
          </a:p>
        </p:txBody>
      </p:sp>
      <p:sp>
        <p:nvSpPr>
          <p:cNvPr id="226" name="Google Shape;226;p24"/>
          <p:cNvSpPr txBox="1"/>
          <p:nvPr/>
        </p:nvSpPr>
        <p:spPr>
          <a:xfrm>
            <a:off x="2483561" y="1968841"/>
            <a:ext cx="18324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Сложность</a:t>
            </a:r>
            <a:endParaRPr/>
          </a:p>
        </p:txBody>
      </p:sp>
      <p:pic>
        <p:nvPicPr>
          <p:cNvPr id="227" name="Google Shape;227;p24"/>
          <p:cNvPicPr preferRelativeResize="0"/>
          <p:nvPr/>
        </p:nvPicPr>
        <p:blipFill rotWithShape="1">
          <a:blip r:embed="rId4">
            <a:alphaModFix/>
          </a:blip>
          <a:srcRect l="3281" t="2265" r="2469" b="23583"/>
          <a:stretch/>
        </p:blipFill>
        <p:spPr>
          <a:xfrm>
            <a:off x="8513170" y="3065930"/>
            <a:ext cx="2538006" cy="2662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3135074" y="1003988"/>
            <a:ext cx="9944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4"/>
          <p:cNvSpPr/>
          <p:nvPr/>
        </p:nvSpPr>
        <p:spPr>
          <a:xfrm rot="-1928728">
            <a:off x="5140904" y="2959858"/>
            <a:ext cx="1962901" cy="943851"/>
          </a:xfrm>
          <a:prstGeom prst="roundRect">
            <a:avLst>
              <a:gd name="adj" fmla="val 16667"/>
            </a:avLst>
          </a:prstGeom>
          <a:solidFill>
            <a:srgbClr val="F2F2F2">
              <a:alpha val="5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Страшно</a:t>
            </a:r>
            <a:endParaRPr/>
          </a:p>
        </p:txBody>
      </p:sp>
      <p:sp>
        <p:nvSpPr>
          <p:cNvPr id="230" name="Google Shape;230;p24"/>
          <p:cNvSpPr/>
          <p:nvPr/>
        </p:nvSpPr>
        <p:spPr>
          <a:xfrm rot="-1928728">
            <a:off x="9134616" y="4219872"/>
            <a:ext cx="1962901" cy="943851"/>
          </a:xfrm>
          <a:prstGeom prst="roundRect">
            <a:avLst>
              <a:gd name="adj" fmla="val 16667"/>
            </a:avLst>
          </a:prstGeom>
          <a:solidFill>
            <a:srgbClr val="F2F2F2">
              <a:alpha val="5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Скучно</a:t>
            </a:r>
            <a:endParaRPr/>
          </a:p>
        </p:txBody>
      </p:sp>
      <p:sp>
        <p:nvSpPr>
          <p:cNvPr id="231" name="Google Shape;231;p24"/>
          <p:cNvSpPr/>
          <p:nvPr/>
        </p:nvSpPr>
        <p:spPr>
          <a:xfrm rot="-1928728">
            <a:off x="7001550" y="2641651"/>
            <a:ext cx="3774317" cy="943851"/>
          </a:xfrm>
          <a:prstGeom prst="roundRect">
            <a:avLst>
              <a:gd name="adj" fmla="val 16667"/>
            </a:avLst>
          </a:prstGeom>
          <a:solidFill>
            <a:srgbClr val="F2F2F2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Поток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5"/>
          <p:cNvPicPr preferRelativeResize="0"/>
          <p:nvPr/>
        </p:nvPicPr>
        <p:blipFill rotWithShape="1">
          <a:blip r:embed="rId3">
            <a:alphaModFix/>
          </a:blip>
          <a:srcRect l="14987" t="16571" r="12545" b="17145"/>
          <a:stretch/>
        </p:blipFill>
        <p:spPr>
          <a:xfrm>
            <a:off x="86554" y="2073441"/>
            <a:ext cx="2090201" cy="13168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D8D8D8"/>
            </a:outerShdw>
          </a:effectLst>
        </p:spPr>
      </p:pic>
      <p:pic>
        <p:nvPicPr>
          <p:cNvPr id="237" name="Google Shape;23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5" y="21884"/>
            <a:ext cx="12192000" cy="189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328074"/>
            <a:ext cx="12192000" cy="252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5"/>
          <p:cNvPicPr preferRelativeResize="0"/>
          <p:nvPr/>
        </p:nvPicPr>
        <p:blipFill rotWithShape="1">
          <a:blip r:embed="rId6">
            <a:alphaModFix/>
          </a:blip>
          <a:srcRect l="14310" t="15190" r="12716" b="19315"/>
          <a:stretch/>
        </p:blipFill>
        <p:spPr>
          <a:xfrm>
            <a:off x="2556549" y="2073441"/>
            <a:ext cx="2090201" cy="13168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D8D8D8"/>
            </a:outerShdw>
          </a:effectLst>
        </p:spPr>
      </p:pic>
      <p:pic>
        <p:nvPicPr>
          <p:cNvPr id="240" name="Google Shape;240;p25"/>
          <p:cNvPicPr preferRelativeResize="0"/>
          <p:nvPr/>
        </p:nvPicPr>
        <p:blipFill rotWithShape="1">
          <a:blip r:embed="rId7">
            <a:alphaModFix/>
          </a:blip>
          <a:srcRect l="14744" t="16604" r="12284" b="16979"/>
          <a:stretch/>
        </p:blipFill>
        <p:spPr>
          <a:xfrm>
            <a:off x="5026544" y="2073441"/>
            <a:ext cx="2090201" cy="13168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D8D8D8"/>
            </a:outerShdw>
          </a:effectLst>
        </p:spPr>
      </p:pic>
      <p:pic>
        <p:nvPicPr>
          <p:cNvPr id="241" name="Google Shape;241;p25"/>
          <p:cNvPicPr preferRelativeResize="0"/>
          <p:nvPr/>
        </p:nvPicPr>
        <p:blipFill rotWithShape="1">
          <a:blip r:embed="rId8">
            <a:alphaModFix/>
          </a:blip>
          <a:srcRect l="14583" t="16402" r="12544" b="17180"/>
          <a:stretch/>
        </p:blipFill>
        <p:spPr>
          <a:xfrm>
            <a:off x="7496539" y="2073441"/>
            <a:ext cx="2090201" cy="13168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D8D8D8"/>
            </a:outerShdw>
          </a:effectLst>
        </p:spPr>
      </p:pic>
      <p:sp>
        <p:nvSpPr>
          <p:cNvPr id="242" name="Google Shape;242;p25"/>
          <p:cNvSpPr/>
          <p:nvPr/>
        </p:nvSpPr>
        <p:spPr>
          <a:xfrm>
            <a:off x="-273329" y="-308634"/>
            <a:ext cx="12663448" cy="7547633"/>
          </a:xfrm>
          <a:prstGeom prst="rect">
            <a:avLst/>
          </a:prstGeom>
          <a:solidFill>
            <a:srgbClr val="D8D8D8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5"/>
          <p:cNvSpPr/>
          <p:nvPr/>
        </p:nvSpPr>
        <p:spPr>
          <a:xfrm>
            <a:off x="9814083" y="1902011"/>
            <a:ext cx="2411578" cy="16611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25"/>
          <p:cNvPicPr preferRelativeResize="0"/>
          <p:nvPr/>
        </p:nvPicPr>
        <p:blipFill rotWithShape="1">
          <a:blip r:embed="rId9">
            <a:alphaModFix/>
          </a:blip>
          <a:srcRect l="14564" t="16571" r="12666" b="17145"/>
          <a:stretch/>
        </p:blipFill>
        <p:spPr>
          <a:xfrm>
            <a:off x="9966534" y="2083578"/>
            <a:ext cx="2090201" cy="13168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D8D8D8"/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790950" cy="1031875"/>
          </a:xfrm>
          <a:prstGeom prst="rect">
            <a:avLst/>
          </a:prstGeom>
          <a:solidFill>
            <a:srgbClr val="D8D8D8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Геймификация</a:t>
            </a:r>
            <a:endParaRPr/>
          </a:p>
        </p:txBody>
      </p:sp>
      <p:sp>
        <p:nvSpPr>
          <p:cNvPr id="251" name="Google Shape;251;p26"/>
          <p:cNvSpPr txBox="1"/>
          <p:nvPr/>
        </p:nvSpPr>
        <p:spPr>
          <a:xfrm>
            <a:off x="10646881" y="3111431"/>
            <a:ext cx="52911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97000"/>
            <a:ext cx="12192000" cy="40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59" name="Google Shape;25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60" name="Google Shape;26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"/>
            <a:ext cx="12192000" cy="682752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7"/>
          <p:cNvSpPr txBox="1"/>
          <p:nvPr/>
        </p:nvSpPr>
        <p:spPr>
          <a:xfrm>
            <a:off x="838200" y="365125"/>
            <a:ext cx="6355080" cy="1325563"/>
          </a:xfrm>
          <a:prstGeom prst="rect">
            <a:avLst/>
          </a:prstGeom>
          <a:solidFill>
            <a:srgbClr val="D8D8D8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Поколение Z особенное?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91282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ru-RU">
                <a:solidFill>
                  <a:schemeClr val="lt1"/>
                </a:solidFill>
              </a:rPr>
              <a:t>Рынок перегрет</a:t>
            </a:r>
            <a:endParaRPr/>
          </a:p>
        </p:txBody>
      </p:sp>
      <p:sp>
        <p:nvSpPr>
          <p:cNvPr id="268" name="Google Shape;268;p28"/>
          <p:cNvSpPr txBox="1">
            <a:spLocks noGrp="1"/>
          </p:cNvSpPr>
          <p:nvPr>
            <p:ph type="body" idx="1"/>
          </p:nvPr>
        </p:nvSpPr>
        <p:spPr>
          <a:xfrm>
            <a:off x="5474043" y="491096"/>
            <a:ext cx="5879757" cy="5674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ru-RU" sz="2590"/>
              <a:t>«…Программисты народ дефицитный, избаловались, а нам нужен небалованный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ru-RU" sz="2590"/>
              <a:t> - «Да, это сложнее», - сказал я. Горбоносый стал загибать пальцы: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ru-RU" sz="2590"/>
              <a:t>Нам нужен программист: а — небалованный, бэ — доброволец, цэ — чтобы согласился жить в общежитии...»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ru-RU" sz="2590"/>
              <a:t>— «Дэ, — подхватил бородатый, — на сто двадцать рублей».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ru-RU" sz="2590"/>
              <a:t>— «А как насчёт крылышек? — спросил я. — Или, скажем, сияния вокруг головы?»</a:t>
            </a:r>
            <a:br>
              <a:rPr lang="ru-RU" sz="2590"/>
            </a:br>
            <a:endParaRPr sz="259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ru-RU" sz="2590" i="1"/>
              <a:t>Аркадий и Борис Стругацкие, 1965.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22749" cy="6898200"/>
          </a:xfrm>
          <a:prstGeom prst="rect">
            <a:avLst/>
          </a:prstGeom>
          <a:solidFill>
            <a:srgbClr val="7F7F7F"/>
          </a:solidFill>
          <a:ln>
            <a:noFill/>
          </a:ln>
        </p:spPr>
      </p:pic>
      <p:sp>
        <p:nvSpPr>
          <p:cNvPr id="275" name="Google Shape;275;p29"/>
          <p:cNvSpPr/>
          <p:nvPr/>
        </p:nvSpPr>
        <p:spPr>
          <a:xfrm>
            <a:off x="5987457" y="277704"/>
            <a:ext cx="489920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продавайте сотруднику </a:t>
            </a:r>
            <a:r>
              <a:rPr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будущую</a:t>
            </a:r>
            <a:r>
              <a:rPr lang="ru-R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работу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1009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ru-RU">
                <a:solidFill>
                  <a:schemeClr val="lt1"/>
                </a:solidFill>
              </a:rPr>
              <a:t>История о блуждании в темноте с морковкой</a:t>
            </a:r>
            <a:endParaRPr/>
          </a:p>
        </p:txBody>
      </p:sp>
      <p:sp>
        <p:nvSpPr>
          <p:cNvPr id="281" name="Google Shape;281;p30"/>
          <p:cNvSpPr txBox="1">
            <a:spLocks noGrp="1"/>
          </p:cNvSpPr>
          <p:nvPr>
            <p:ph type="body" idx="1"/>
          </p:nvPr>
        </p:nvSpPr>
        <p:spPr>
          <a:xfrm>
            <a:off x="838199" y="1632089"/>
            <a:ext cx="10515600" cy="479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ru-RU" sz="3600">
                <a:solidFill>
                  <a:schemeClr val="lt1"/>
                </a:solidFill>
              </a:rPr>
              <a:t>теория Дэвида Макклелланда</a:t>
            </a:r>
            <a:endParaRPr sz="3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ru-RU" sz="3600">
                <a:solidFill>
                  <a:schemeClr val="lt1"/>
                </a:solidFill>
              </a:rPr>
              <a:t>пирамида Маслоу</a:t>
            </a:r>
            <a:endParaRPr sz="3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ru-RU" sz="3600">
                <a:solidFill>
                  <a:schemeClr val="lt1"/>
                </a:solidFill>
              </a:rPr>
              <a:t>теория Герцберга</a:t>
            </a:r>
            <a:endParaRPr sz="3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ru-RU" sz="3600">
                <a:solidFill>
                  <a:schemeClr val="lt1"/>
                </a:solidFill>
              </a:rPr>
              <a:t>состояние потока</a:t>
            </a:r>
            <a:endParaRPr sz="3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ru-RU" sz="3600">
                <a:solidFill>
                  <a:schemeClr val="lt1"/>
                </a:solidFill>
              </a:rPr>
              <a:t>геймификация</a:t>
            </a:r>
            <a:endParaRPr sz="3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ru-RU" sz="3600">
                <a:solidFill>
                  <a:schemeClr val="lt1"/>
                </a:solidFill>
              </a:rPr>
              <a:t>поколение Z или перегретый рынок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ru-RU" sz="3600">
                <a:solidFill>
                  <a:schemeClr val="lt1"/>
                </a:solidFill>
              </a:rPr>
              <a:t>«работа будущего»</a:t>
            </a:r>
            <a:endParaRPr/>
          </a:p>
        </p:txBody>
      </p:sp>
      <p:pic>
        <p:nvPicPr>
          <p:cNvPr id="282" name="Google Shape;28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714182">
            <a:off x="7182293" y="1620851"/>
            <a:ext cx="3929721" cy="4001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30"/>
          <p:cNvGrpSpPr/>
          <p:nvPr/>
        </p:nvGrpSpPr>
        <p:grpSpPr>
          <a:xfrm>
            <a:off x="8550803" y="2758318"/>
            <a:ext cx="596349" cy="596348"/>
            <a:chOff x="4194312" y="-1808995"/>
            <a:chExt cx="596349" cy="596348"/>
          </a:xfrm>
        </p:grpSpPr>
        <p:sp>
          <p:nvSpPr>
            <p:cNvPr id="284" name="Google Shape;284;p30"/>
            <p:cNvSpPr/>
            <p:nvPr/>
          </p:nvSpPr>
          <p:spPr>
            <a:xfrm>
              <a:off x="4194312" y="-1808995"/>
              <a:ext cx="596349" cy="59634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4283609" y="-1577559"/>
              <a:ext cx="284921" cy="284921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" name="Google Shape;286;p30"/>
          <p:cNvGrpSpPr/>
          <p:nvPr/>
        </p:nvGrpSpPr>
        <p:grpSpPr>
          <a:xfrm>
            <a:off x="9210262" y="2764115"/>
            <a:ext cx="596349" cy="596348"/>
            <a:chOff x="4194312" y="-1808995"/>
            <a:chExt cx="596349" cy="596348"/>
          </a:xfrm>
        </p:grpSpPr>
        <p:sp>
          <p:nvSpPr>
            <p:cNvPr id="287" name="Google Shape;287;p30"/>
            <p:cNvSpPr/>
            <p:nvPr/>
          </p:nvSpPr>
          <p:spPr>
            <a:xfrm>
              <a:off x="4194312" y="-1808995"/>
              <a:ext cx="596349" cy="59634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4283609" y="-1577559"/>
              <a:ext cx="284921" cy="284921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30"/>
          <p:cNvSpPr/>
          <p:nvPr/>
        </p:nvSpPr>
        <p:spPr>
          <a:xfrm>
            <a:off x="8657812" y="3826269"/>
            <a:ext cx="1002868" cy="362052"/>
          </a:xfrm>
          <a:custGeom>
            <a:avLst/>
            <a:gdLst/>
            <a:ahLst/>
            <a:cxnLst/>
            <a:rect l="l" t="t" r="r" b="b"/>
            <a:pathLst>
              <a:path w="1257300" h="381389" extrusionOk="0">
                <a:moveTo>
                  <a:pt x="0" y="0"/>
                </a:moveTo>
                <a:cubicBezTo>
                  <a:pt x="190500" y="185737"/>
                  <a:pt x="381000" y="371475"/>
                  <a:pt x="590550" y="381000"/>
                </a:cubicBezTo>
                <a:cubicBezTo>
                  <a:pt x="800100" y="390525"/>
                  <a:pt x="1028700" y="223837"/>
                  <a:pt x="1257300" y="57150"/>
                </a:cubicBezTo>
              </a:path>
            </a:pathLst>
          </a:custGeom>
          <a:noFill/>
          <a:ln w="1016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0764" y="2873620"/>
            <a:ext cx="3984381" cy="398438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Спасибо!</a:t>
            </a:r>
            <a:endParaRPr/>
          </a:p>
        </p:txBody>
      </p:sp>
      <p:sp>
        <p:nvSpPr>
          <p:cNvPr id="296" name="Google Shape;296;p31"/>
          <p:cNvSpPr txBox="1">
            <a:spLocks noGrp="1"/>
          </p:cNvSpPr>
          <p:nvPr>
            <p:ph type="body" idx="1"/>
          </p:nvPr>
        </p:nvSpPr>
        <p:spPr>
          <a:xfrm>
            <a:off x="2963610" y="2700337"/>
            <a:ext cx="8812221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ru-RU" sz="4000" u="sng">
                <a:solidFill>
                  <a:schemeClr val="hlink"/>
                </a:solidFill>
                <a:hlinkClick r:id="rId4"/>
              </a:rPr>
              <a:t>t.me/selihovkin</a:t>
            </a:r>
            <a:endParaRPr sz="4000"/>
          </a:p>
        </p:txBody>
      </p:sp>
      <p:sp>
        <p:nvSpPr>
          <p:cNvPr id="297" name="Google Shape;297;p31"/>
          <p:cNvSpPr txBox="1"/>
          <p:nvPr/>
        </p:nvSpPr>
        <p:spPr>
          <a:xfrm>
            <a:off x="509666" y="3952781"/>
            <a:ext cx="6878468" cy="88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Видео по этому докладу и другие 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ищите на нескучном канале об управлении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8" name="Google Shape;298;p31"/>
          <p:cNvCxnSpPr/>
          <p:nvPr/>
        </p:nvCxnSpPr>
        <p:spPr>
          <a:xfrm>
            <a:off x="4385223" y="4969482"/>
            <a:ext cx="0" cy="937220"/>
          </a:xfrm>
          <a:prstGeom prst="straightConnector1">
            <a:avLst/>
          </a:prstGeom>
          <a:noFill/>
          <a:ln w="1524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299" name="Google Shape;299;p31"/>
          <p:cNvGrpSpPr/>
          <p:nvPr/>
        </p:nvGrpSpPr>
        <p:grpSpPr>
          <a:xfrm>
            <a:off x="3227770" y="1016654"/>
            <a:ext cx="3132390" cy="2774784"/>
            <a:chOff x="3227770" y="1016654"/>
            <a:chExt cx="3132390" cy="2774784"/>
          </a:xfrm>
        </p:grpSpPr>
        <p:grpSp>
          <p:nvGrpSpPr>
            <p:cNvPr id="300" name="Google Shape;300;p31"/>
            <p:cNvGrpSpPr/>
            <p:nvPr/>
          </p:nvGrpSpPr>
          <p:grpSpPr>
            <a:xfrm>
              <a:off x="3227770" y="1016654"/>
              <a:ext cx="3132390" cy="2774784"/>
              <a:chOff x="4340966" y="-387129"/>
              <a:chExt cx="3510067" cy="3396839"/>
            </a:xfrm>
          </p:grpSpPr>
          <p:pic>
            <p:nvPicPr>
              <p:cNvPr id="301" name="Google Shape;301;p3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340966" y="-387129"/>
                <a:ext cx="3510067" cy="33968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2" name="Google Shape;302;p31"/>
              <p:cNvSpPr/>
              <p:nvPr/>
            </p:nvSpPr>
            <p:spPr>
              <a:xfrm>
                <a:off x="4683834" y="809145"/>
                <a:ext cx="2420858" cy="189119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3" name="Google Shape;303;p31"/>
            <p:cNvGrpSpPr/>
            <p:nvPr/>
          </p:nvGrpSpPr>
          <p:grpSpPr>
            <a:xfrm>
              <a:off x="3498106" y="1993856"/>
              <a:ext cx="2207266" cy="1544864"/>
              <a:chOff x="3498106" y="1993856"/>
              <a:chExt cx="2207266" cy="1544864"/>
            </a:xfrm>
          </p:grpSpPr>
          <p:sp>
            <p:nvSpPr>
              <p:cNvPr id="304" name="Google Shape;304;p31"/>
              <p:cNvSpPr/>
              <p:nvPr/>
            </p:nvSpPr>
            <p:spPr>
              <a:xfrm>
                <a:off x="3514792" y="3215407"/>
                <a:ext cx="2179332" cy="32331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05" name="Google Shape;305;p3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498106" y="1993856"/>
                <a:ext cx="2207266" cy="12415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06" name="Google Shape;306;p31"/>
            <p:cNvSpPr/>
            <p:nvPr/>
          </p:nvSpPr>
          <p:spPr>
            <a:xfrm rot="5400000">
              <a:off x="4370946" y="2531335"/>
              <a:ext cx="846037" cy="522106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1009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ru-RU">
                <a:solidFill>
                  <a:schemeClr val="lt1"/>
                </a:solidFill>
              </a:rPr>
              <a:t>История о блуждании в темноте с морковкой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838199" y="1632089"/>
            <a:ext cx="10515600" cy="479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ru-RU" sz="3600">
                <a:solidFill>
                  <a:schemeClr val="lt1"/>
                </a:solidFill>
              </a:rPr>
              <a:t>теория Дэвида Макклелланда</a:t>
            </a:r>
            <a:endParaRPr sz="3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ru-RU" sz="3600">
                <a:solidFill>
                  <a:schemeClr val="lt1"/>
                </a:solidFill>
              </a:rPr>
              <a:t>пирамида Маслоу</a:t>
            </a:r>
            <a:endParaRPr sz="3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ru-RU" sz="3600">
                <a:solidFill>
                  <a:schemeClr val="lt1"/>
                </a:solidFill>
              </a:rPr>
              <a:t>теория Герцберга</a:t>
            </a:r>
            <a:endParaRPr sz="3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ru-RU" sz="3600">
                <a:solidFill>
                  <a:schemeClr val="lt1"/>
                </a:solidFill>
              </a:rPr>
              <a:t>состояние потока</a:t>
            </a:r>
            <a:endParaRPr sz="3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ru-RU" sz="3600">
                <a:solidFill>
                  <a:schemeClr val="lt1"/>
                </a:solidFill>
              </a:rPr>
              <a:t>геймификация</a:t>
            </a:r>
            <a:endParaRPr sz="3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ru-RU" sz="3600">
                <a:solidFill>
                  <a:schemeClr val="lt1"/>
                </a:solidFill>
              </a:rPr>
              <a:t>поколение Z или перегретый рынок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ru-RU" sz="3600">
                <a:solidFill>
                  <a:schemeClr val="lt1"/>
                </a:solidFill>
              </a:rPr>
              <a:t>«работа будущего»</a:t>
            </a: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714182">
            <a:off x="9965370" y="1814926"/>
            <a:ext cx="1834699" cy="1868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5" y="174284"/>
            <a:ext cx="12192000" cy="189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28074"/>
            <a:ext cx="12192000" cy="252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5">
            <a:alphaModFix/>
          </a:blip>
          <a:srcRect l="14987" t="16571" r="12545" b="17145"/>
          <a:stretch/>
        </p:blipFill>
        <p:spPr>
          <a:xfrm>
            <a:off x="86554" y="2073441"/>
            <a:ext cx="2090201" cy="13168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D8D8D8"/>
            </a:outerShdw>
          </a:effectLst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6">
            <a:alphaModFix/>
          </a:blip>
          <a:srcRect l="14310" t="15190" r="12716" b="19315"/>
          <a:stretch/>
        </p:blipFill>
        <p:spPr>
          <a:xfrm>
            <a:off x="2556549" y="2073441"/>
            <a:ext cx="2090201" cy="13168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D8D8D8"/>
            </a:outerShdw>
          </a:effectLst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14744" t="16604" r="12284" b="16979"/>
          <a:stretch/>
        </p:blipFill>
        <p:spPr>
          <a:xfrm>
            <a:off x="5026544" y="2073441"/>
            <a:ext cx="2090201" cy="13168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D8D8D8"/>
            </a:outerShdw>
          </a:effectLst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8">
            <a:alphaModFix/>
          </a:blip>
          <a:srcRect l="14583" t="16402" r="12544" b="17180"/>
          <a:stretch/>
        </p:blipFill>
        <p:spPr>
          <a:xfrm>
            <a:off x="7496539" y="2073441"/>
            <a:ext cx="2090201" cy="13168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D8D8D8"/>
            </a:outerShdw>
          </a:effectLst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9">
            <a:alphaModFix/>
          </a:blip>
          <a:srcRect l="14564" t="16571" r="12666" b="17145"/>
          <a:stretch/>
        </p:blipFill>
        <p:spPr>
          <a:xfrm>
            <a:off x="9966534" y="2083578"/>
            <a:ext cx="2090201" cy="13168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D8D8D8"/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5" y="21884"/>
            <a:ext cx="12192000" cy="189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28074"/>
            <a:ext cx="12192000" cy="252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5">
            <a:alphaModFix/>
          </a:blip>
          <a:srcRect l="14310" t="15190" r="12716" b="19315"/>
          <a:stretch/>
        </p:blipFill>
        <p:spPr>
          <a:xfrm>
            <a:off x="2556549" y="2073441"/>
            <a:ext cx="2090201" cy="13168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D8D8D8"/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6">
            <a:alphaModFix/>
          </a:blip>
          <a:srcRect l="14744" t="16604" r="12284" b="16979"/>
          <a:stretch/>
        </p:blipFill>
        <p:spPr>
          <a:xfrm>
            <a:off x="5026544" y="2073441"/>
            <a:ext cx="2090201" cy="13168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D8D8D8"/>
            </a:outerShdw>
          </a:effectLst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7">
            <a:alphaModFix/>
          </a:blip>
          <a:srcRect l="14583" t="16402" r="12544" b="17180"/>
          <a:stretch/>
        </p:blipFill>
        <p:spPr>
          <a:xfrm>
            <a:off x="7496539" y="2073441"/>
            <a:ext cx="2090201" cy="13168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D8D8D8"/>
            </a:outerShdw>
          </a:effectLst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8">
            <a:alphaModFix/>
          </a:blip>
          <a:srcRect l="14564" t="16571" r="12666" b="17145"/>
          <a:stretch/>
        </p:blipFill>
        <p:spPr>
          <a:xfrm>
            <a:off x="9966534" y="2083578"/>
            <a:ext cx="2090201" cy="13168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D8D8D8"/>
            </a:outerShdw>
          </a:effectLst>
        </p:spPr>
      </p:pic>
      <p:sp>
        <p:nvSpPr>
          <p:cNvPr id="120" name="Google Shape;120;p16"/>
          <p:cNvSpPr/>
          <p:nvPr/>
        </p:nvSpPr>
        <p:spPr>
          <a:xfrm>
            <a:off x="-273329" y="-308634"/>
            <a:ext cx="12663448" cy="7547633"/>
          </a:xfrm>
          <a:prstGeom prst="rect">
            <a:avLst/>
          </a:prstGeom>
          <a:solidFill>
            <a:srgbClr val="D8D8D8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-41117" y="1902011"/>
            <a:ext cx="2411578" cy="16611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9">
            <a:alphaModFix/>
          </a:blip>
          <a:srcRect l="14987" t="16571" r="12545" b="17145"/>
          <a:stretch/>
        </p:blipFill>
        <p:spPr>
          <a:xfrm>
            <a:off x="86554" y="2073441"/>
            <a:ext cx="2090201" cy="13168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D8D8D8"/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498976" cy="1325563"/>
          </a:xfrm>
          <a:prstGeom prst="rect">
            <a:avLst/>
          </a:prstGeom>
          <a:solidFill>
            <a:srgbClr val="D8D8D8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Теория Дэвида Макклелланда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1201270" y="2330823"/>
            <a:ext cx="939231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Достижения 		Партнерство 		     Власть</a:t>
            </a:r>
            <a:endParaRPr/>
          </a:p>
        </p:txBody>
      </p:sp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977154"/>
            <a:ext cx="3173884" cy="4779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4">
            <a:alphaModFix/>
          </a:blip>
          <a:srcRect l="31816" t="13430" r="31320"/>
          <a:stretch/>
        </p:blipFill>
        <p:spPr>
          <a:xfrm>
            <a:off x="4755774" y="2977154"/>
            <a:ext cx="3191435" cy="5620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5">
            <a:alphaModFix/>
          </a:blip>
          <a:srcRect l="31666" r="23656"/>
          <a:stretch/>
        </p:blipFill>
        <p:spPr>
          <a:xfrm>
            <a:off x="8481181" y="2977154"/>
            <a:ext cx="3232612" cy="408267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/>
          <p:nvPr/>
        </p:nvSpPr>
        <p:spPr>
          <a:xfrm>
            <a:off x="945599" y="4530861"/>
            <a:ext cx="2959086" cy="1672079"/>
          </a:xfrm>
          <a:prstGeom prst="roundRect">
            <a:avLst>
              <a:gd name="adj" fmla="val 16667"/>
            </a:avLst>
          </a:prstGeom>
          <a:solidFill>
            <a:srgbClr val="F2F2F2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Хочу, чтобы мои усилия были оценены</a:t>
            </a:r>
            <a:endParaRPr/>
          </a:p>
        </p:txBody>
      </p:sp>
      <p:sp>
        <p:nvSpPr>
          <p:cNvPr id="134" name="Google Shape;134;p17"/>
          <p:cNvSpPr/>
          <p:nvPr/>
        </p:nvSpPr>
        <p:spPr>
          <a:xfrm>
            <a:off x="4880115" y="4463544"/>
            <a:ext cx="3014468" cy="2394456"/>
          </a:xfrm>
          <a:prstGeom prst="roundRect">
            <a:avLst>
              <a:gd name="adj" fmla="val 16667"/>
            </a:avLst>
          </a:prstGeom>
          <a:solidFill>
            <a:srgbClr val="F2F2F2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</a:t>
            </a:r>
            <a:r>
              <a:rPr lang="ru-RU" sz="280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очу приобщиться к большому / интересному / перспективному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8677766" y="4530860"/>
            <a:ext cx="2959086" cy="1672079"/>
          </a:xfrm>
          <a:prstGeom prst="roundRect">
            <a:avLst>
              <a:gd name="adj" fmla="val 16667"/>
            </a:avLst>
          </a:prstGeom>
          <a:solidFill>
            <a:srgbClr val="F2F2F2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Хочу организовывать других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8"/>
          <p:cNvPicPr preferRelativeResize="0"/>
          <p:nvPr/>
        </p:nvPicPr>
        <p:blipFill rotWithShape="1">
          <a:blip r:embed="rId3">
            <a:alphaModFix/>
          </a:blip>
          <a:srcRect l="14987" t="16571" r="12545" b="17145"/>
          <a:stretch/>
        </p:blipFill>
        <p:spPr>
          <a:xfrm>
            <a:off x="86554" y="2073441"/>
            <a:ext cx="2090201" cy="13168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D8D8D8"/>
            </a:outerShdw>
          </a:effectLst>
        </p:spPr>
      </p:pic>
      <p:pic>
        <p:nvPicPr>
          <p:cNvPr id="141" name="Google Shape;14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5" y="21884"/>
            <a:ext cx="12192000" cy="189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328074"/>
            <a:ext cx="12192000" cy="252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 rotWithShape="1">
          <a:blip r:embed="rId6">
            <a:alphaModFix/>
          </a:blip>
          <a:srcRect l="14744" t="16604" r="12284" b="16979"/>
          <a:stretch/>
        </p:blipFill>
        <p:spPr>
          <a:xfrm>
            <a:off x="5026544" y="2073441"/>
            <a:ext cx="2090201" cy="13168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D8D8D8"/>
            </a:outerShdw>
          </a:effectLst>
        </p:spPr>
      </p:pic>
      <p:pic>
        <p:nvPicPr>
          <p:cNvPr id="144" name="Google Shape;144;p18"/>
          <p:cNvPicPr preferRelativeResize="0"/>
          <p:nvPr/>
        </p:nvPicPr>
        <p:blipFill rotWithShape="1">
          <a:blip r:embed="rId7">
            <a:alphaModFix/>
          </a:blip>
          <a:srcRect l="14583" t="16402" r="12544" b="17180"/>
          <a:stretch/>
        </p:blipFill>
        <p:spPr>
          <a:xfrm>
            <a:off x="7496539" y="2073441"/>
            <a:ext cx="2090201" cy="13168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D8D8D8"/>
            </a:outerShdw>
          </a:effectLst>
        </p:spPr>
      </p:pic>
      <p:pic>
        <p:nvPicPr>
          <p:cNvPr id="145" name="Google Shape;145;p18"/>
          <p:cNvPicPr preferRelativeResize="0"/>
          <p:nvPr/>
        </p:nvPicPr>
        <p:blipFill rotWithShape="1">
          <a:blip r:embed="rId8">
            <a:alphaModFix/>
          </a:blip>
          <a:srcRect l="14564" t="16571" r="12666" b="17145"/>
          <a:stretch/>
        </p:blipFill>
        <p:spPr>
          <a:xfrm>
            <a:off x="9966534" y="2083578"/>
            <a:ext cx="2090201" cy="13168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D8D8D8"/>
            </a:outerShdw>
          </a:effectLst>
        </p:spPr>
      </p:pic>
      <p:sp>
        <p:nvSpPr>
          <p:cNvPr id="146" name="Google Shape;146;p18"/>
          <p:cNvSpPr/>
          <p:nvPr/>
        </p:nvSpPr>
        <p:spPr>
          <a:xfrm>
            <a:off x="-273329" y="-308634"/>
            <a:ext cx="12663448" cy="7547633"/>
          </a:xfrm>
          <a:prstGeom prst="rect">
            <a:avLst/>
          </a:prstGeom>
          <a:solidFill>
            <a:srgbClr val="D8D8D8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2422683" y="1902011"/>
            <a:ext cx="2411578" cy="16611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18"/>
          <p:cNvPicPr preferRelativeResize="0"/>
          <p:nvPr/>
        </p:nvPicPr>
        <p:blipFill rotWithShape="1">
          <a:blip r:embed="rId9">
            <a:alphaModFix/>
          </a:blip>
          <a:srcRect l="14310" t="15190" r="12716" b="19315"/>
          <a:stretch/>
        </p:blipFill>
        <p:spPr>
          <a:xfrm>
            <a:off x="2556549" y="2073441"/>
            <a:ext cx="2090201" cy="13168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D8D8D8"/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9"/>
          <p:cNvGrpSpPr/>
          <p:nvPr/>
        </p:nvGrpSpPr>
        <p:grpSpPr>
          <a:xfrm>
            <a:off x="5484420" y="450757"/>
            <a:ext cx="6409196" cy="7484940"/>
            <a:chOff x="4308764" y="-508"/>
            <a:chExt cx="6409196" cy="7484940"/>
          </a:xfrm>
        </p:grpSpPr>
        <p:sp>
          <p:nvSpPr>
            <p:cNvPr id="154" name="Google Shape;154;p19"/>
            <p:cNvSpPr/>
            <p:nvPr/>
          </p:nvSpPr>
          <p:spPr>
            <a:xfrm>
              <a:off x="4651512" y="0"/>
              <a:ext cx="6066448" cy="6370983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5257800" y="-508"/>
              <a:ext cx="4857356" cy="5097600"/>
            </a:xfrm>
            <a:prstGeom prst="triangle">
              <a:avLst>
                <a:gd name="adj" fmla="val 5000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5850538" y="0"/>
              <a:ext cx="3664323" cy="3823199"/>
            </a:xfrm>
            <a:prstGeom prst="triangle">
              <a:avLst>
                <a:gd name="adj" fmla="val 50000"/>
              </a:avLst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6461311" y="0"/>
              <a:ext cx="2433917" cy="2548800"/>
            </a:xfrm>
            <a:prstGeom prst="triangle">
              <a:avLst>
                <a:gd name="adj" fmla="val 50000"/>
              </a:avLst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7061200" y="0"/>
              <a:ext cx="1248227" cy="1274400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9"/>
            <p:cNvSpPr txBox="1"/>
            <p:nvPr/>
          </p:nvSpPr>
          <p:spPr>
            <a:xfrm>
              <a:off x="4308764" y="7176655"/>
              <a:ext cx="1847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0" name="Google Shape;160;p19"/>
          <p:cNvCxnSpPr>
            <a:endCxn id="155" idx="2"/>
          </p:cNvCxnSpPr>
          <p:nvPr/>
        </p:nvCxnSpPr>
        <p:spPr>
          <a:xfrm>
            <a:off x="2304256" y="5548357"/>
            <a:ext cx="4129200" cy="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1" name="Google Shape;161;p19"/>
          <p:cNvSpPr txBox="1"/>
          <p:nvPr/>
        </p:nvSpPr>
        <p:spPr>
          <a:xfrm>
            <a:off x="2279805" y="5953916"/>
            <a:ext cx="38154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Физиологические потребности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2" name="Google Shape;162;p19"/>
          <p:cNvCxnSpPr>
            <a:endCxn id="156" idx="2"/>
          </p:cNvCxnSpPr>
          <p:nvPr/>
        </p:nvCxnSpPr>
        <p:spPr>
          <a:xfrm>
            <a:off x="2279894" y="4266364"/>
            <a:ext cx="4746300" cy="810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3" name="Google Shape;163;p19"/>
          <p:cNvCxnSpPr>
            <a:endCxn id="157" idx="2"/>
          </p:cNvCxnSpPr>
          <p:nvPr/>
        </p:nvCxnSpPr>
        <p:spPr>
          <a:xfrm>
            <a:off x="2304167" y="2984165"/>
            <a:ext cx="5332800" cy="1590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" name="Google Shape;164;p19"/>
          <p:cNvCxnSpPr>
            <a:endCxn id="157" idx="1"/>
          </p:cNvCxnSpPr>
          <p:nvPr/>
        </p:nvCxnSpPr>
        <p:spPr>
          <a:xfrm>
            <a:off x="2279946" y="1725665"/>
            <a:ext cx="5965500" cy="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5" name="Google Shape;165;p19"/>
          <p:cNvSpPr txBox="1"/>
          <p:nvPr/>
        </p:nvSpPr>
        <p:spPr>
          <a:xfrm>
            <a:off x="2304301" y="4679517"/>
            <a:ext cx="363272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Потребность в безопасности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2372177" y="3418662"/>
            <a:ext cx="39934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Потребность в принадлежности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2372177" y="2097327"/>
            <a:ext cx="46842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Потребность в признании и уважении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2469265" y="1012837"/>
            <a:ext cx="39372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Потребность в самовыражении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128067" y="134818"/>
            <a:ext cx="4192921" cy="878020"/>
          </a:xfrm>
          <a:prstGeom prst="rect">
            <a:avLst/>
          </a:prstGeom>
          <a:solidFill>
            <a:srgbClr val="D8D8D8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Теория Маслоу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8457" y="3428678"/>
            <a:ext cx="3877117" cy="3468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0"/>
          <p:cNvPicPr preferRelativeResize="0"/>
          <p:nvPr/>
        </p:nvPicPr>
        <p:blipFill rotWithShape="1">
          <a:blip r:embed="rId3">
            <a:alphaModFix/>
          </a:blip>
          <a:srcRect l="14987" t="16571" r="12545" b="17145"/>
          <a:stretch/>
        </p:blipFill>
        <p:spPr>
          <a:xfrm>
            <a:off x="86554" y="2073441"/>
            <a:ext cx="2090201" cy="13168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D8D8D8"/>
            </a:outerShdw>
          </a:effectLst>
        </p:spPr>
      </p:pic>
      <p:pic>
        <p:nvPicPr>
          <p:cNvPr id="176" name="Google Shape;17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5" y="21884"/>
            <a:ext cx="12192000" cy="189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328074"/>
            <a:ext cx="12192000" cy="252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/>
          <p:cNvPicPr preferRelativeResize="0"/>
          <p:nvPr/>
        </p:nvPicPr>
        <p:blipFill rotWithShape="1">
          <a:blip r:embed="rId6">
            <a:alphaModFix/>
          </a:blip>
          <a:srcRect l="14310" t="15190" r="12716" b="19315"/>
          <a:stretch/>
        </p:blipFill>
        <p:spPr>
          <a:xfrm>
            <a:off x="2556549" y="2073441"/>
            <a:ext cx="2090201" cy="13168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D8D8D8"/>
            </a:outerShdw>
          </a:effectLst>
        </p:spPr>
      </p:pic>
      <p:pic>
        <p:nvPicPr>
          <p:cNvPr id="179" name="Google Shape;179;p20"/>
          <p:cNvPicPr preferRelativeResize="0"/>
          <p:nvPr/>
        </p:nvPicPr>
        <p:blipFill rotWithShape="1">
          <a:blip r:embed="rId7">
            <a:alphaModFix/>
          </a:blip>
          <a:srcRect l="14583" t="16402" r="12544" b="17180"/>
          <a:stretch/>
        </p:blipFill>
        <p:spPr>
          <a:xfrm>
            <a:off x="7496539" y="2073441"/>
            <a:ext cx="2090201" cy="13168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D8D8D8"/>
            </a:outerShdw>
          </a:effectLst>
        </p:spPr>
      </p:pic>
      <p:pic>
        <p:nvPicPr>
          <p:cNvPr id="180" name="Google Shape;180;p20"/>
          <p:cNvPicPr preferRelativeResize="0"/>
          <p:nvPr/>
        </p:nvPicPr>
        <p:blipFill rotWithShape="1">
          <a:blip r:embed="rId8">
            <a:alphaModFix/>
          </a:blip>
          <a:srcRect l="14564" t="16571" r="12666" b="17145"/>
          <a:stretch/>
        </p:blipFill>
        <p:spPr>
          <a:xfrm>
            <a:off x="9966534" y="2083578"/>
            <a:ext cx="2090201" cy="13168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D8D8D8"/>
            </a:outerShdw>
          </a:effectLst>
        </p:spPr>
      </p:pic>
      <p:sp>
        <p:nvSpPr>
          <p:cNvPr id="181" name="Google Shape;181;p20"/>
          <p:cNvSpPr/>
          <p:nvPr/>
        </p:nvSpPr>
        <p:spPr>
          <a:xfrm>
            <a:off x="-273329" y="-308634"/>
            <a:ext cx="12663448" cy="7547633"/>
          </a:xfrm>
          <a:prstGeom prst="rect">
            <a:avLst/>
          </a:prstGeom>
          <a:solidFill>
            <a:srgbClr val="D8D8D8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0"/>
          <p:cNvSpPr/>
          <p:nvPr/>
        </p:nvSpPr>
        <p:spPr>
          <a:xfrm>
            <a:off x="4861083" y="1902011"/>
            <a:ext cx="2411578" cy="16611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20"/>
          <p:cNvPicPr preferRelativeResize="0"/>
          <p:nvPr/>
        </p:nvPicPr>
        <p:blipFill rotWithShape="1">
          <a:blip r:embed="rId9">
            <a:alphaModFix/>
          </a:blip>
          <a:srcRect l="14744" t="16604" r="12284" b="16979"/>
          <a:stretch/>
        </p:blipFill>
        <p:spPr>
          <a:xfrm>
            <a:off x="5026544" y="2073441"/>
            <a:ext cx="2090201" cy="13168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D8D8D8"/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988859" cy="1325563"/>
          </a:xfrm>
          <a:prstGeom prst="rect">
            <a:avLst/>
          </a:prstGeom>
          <a:solidFill>
            <a:srgbClr val="D8D8D8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Теория Герцберга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247</Words>
  <Application>Microsoft Macintosh PowerPoint</Application>
  <PresentationFormat>Widescreen</PresentationFormat>
  <Paragraphs>71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Как мотивировать немотивированных?</vt:lpstr>
      <vt:lpstr>История о блуждании в темноте с морковкой</vt:lpstr>
      <vt:lpstr>PowerPoint Presentation</vt:lpstr>
      <vt:lpstr>PowerPoint Presentation</vt:lpstr>
      <vt:lpstr>Теория Дэвида Макклелланда</vt:lpstr>
      <vt:lpstr>PowerPoint Presentation</vt:lpstr>
      <vt:lpstr>PowerPoint Presentation</vt:lpstr>
      <vt:lpstr>PowerPoint Presentation</vt:lpstr>
      <vt:lpstr>Теория Герцберга</vt:lpstr>
      <vt:lpstr>Бонус должен быть справедливым</vt:lpstr>
      <vt:lpstr>PowerPoint Presentation</vt:lpstr>
      <vt:lpstr>Поток</vt:lpstr>
      <vt:lpstr>PowerPoint Presentation</vt:lpstr>
      <vt:lpstr>Геймификация</vt:lpstr>
      <vt:lpstr>PowerPoint Presentation</vt:lpstr>
      <vt:lpstr>Рынок перегрет</vt:lpstr>
      <vt:lpstr>PowerPoint Presentation</vt:lpstr>
      <vt:lpstr>История о блуждании в темноте с морковкой</vt:lpstr>
      <vt:lpstr>Спасибо!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мотивировать немотивированных?</dc:title>
  <cp:lastModifiedBy>Иван Селиховкин</cp:lastModifiedBy>
  <cp:revision>2</cp:revision>
  <dcterms:modified xsi:type="dcterms:W3CDTF">2019-11-22T10:01:31Z</dcterms:modified>
</cp:coreProperties>
</file>