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81" r:id="rId14"/>
    <p:sldId id="282" r:id="rId15"/>
    <p:sldId id="283" r:id="rId16"/>
    <p:sldId id="284" r:id="rId17"/>
    <p:sldId id="272" r:id="rId18"/>
    <p:sldId id="285" r:id="rId19"/>
    <p:sldId id="274" r:id="rId20"/>
    <p:sldId id="275" r:id="rId21"/>
    <p:sldId id="276" r:id="rId22"/>
    <p:sldId id="286" r:id="rId23"/>
    <p:sldId id="278" r:id="rId24"/>
    <p:sldId id="279" r:id="rId25"/>
    <p:sldId id="280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31"/>
  </p:normalViewPr>
  <p:slideViewPr>
    <p:cSldViewPr snapToGrid="0" snapToObjects="1">
      <p:cViewPr varScale="1">
        <p:scale>
          <a:sx n="85" d="100"/>
          <a:sy n="85" d="100"/>
        </p:scale>
        <p:origin x="19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2760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047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95934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6527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0550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Чтобы миф зашел – нужно чтобы попал в эмоцию. Менеджмент – социальная наука, другого не требуется.</a:t>
            </a: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6" name="Google Shape;4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3595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2" name="Google Shape;5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3" name="Google Shape;5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Кусаться, сношаться, лениться и веселиться</a:t>
            </a: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t.me/selihovki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t.me/selihovki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ru-RU"/>
              <a:t>Мифы в управлении проектами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Селиховкин Иван, 2019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 t="51873"/>
          <a:stretch/>
        </p:blipFill>
        <p:spPr>
          <a:xfrm>
            <a:off x="10350500" y="5780150"/>
            <a:ext cx="3683000" cy="10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BE5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5535" y="-7454"/>
            <a:ext cx="9100930" cy="6825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1573696" y="365125"/>
            <a:ext cx="9172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ru-RU">
                <a:solidFill>
                  <a:schemeClr val="lt1"/>
                </a:solidFill>
              </a:rPr>
              <a:t>Иерархия вредна?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Мифы</a:t>
            </a:r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trike="sngStrike"/>
              <a:t>Рептильный мозг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trike="sngStrike"/>
              <a:t>Иерархии в менеджменте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800"/>
              <a:buChar char="•"/>
            </a:pPr>
            <a:r>
              <a:rPr lang="ru-RU">
                <a:solidFill>
                  <a:srgbClr val="757070"/>
                </a:solidFill>
              </a:rPr>
              <a:t>Эволюция управленческих подходов</a:t>
            </a:r>
            <a:endParaRPr/>
          </a:p>
        </p:txBody>
      </p:sp>
      <p:pic>
        <p:nvPicPr>
          <p:cNvPr id="206" name="Google Shape;206;p23"/>
          <p:cNvPicPr preferRelativeResize="0"/>
          <p:nvPr/>
        </p:nvPicPr>
        <p:blipFill rotWithShape="1">
          <a:blip r:embed="rId3">
            <a:alphaModFix/>
          </a:blip>
          <a:srcRect t="51873"/>
          <a:stretch/>
        </p:blipFill>
        <p:spPr>
          <a:xfrm>
            <a:off x="10350500" y="5780150"/>
            <a:ext cx="3683000" cy="10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14792" y="1600748"/>
            <a:ext cx="5683979" cy="2566800"/>
            <a:chOff x="314792" y="1600748"/>
            <a:chExt cx="5683978" cy="2566800"/>
          </a:xfrm>
        </p:grpSpPr>
        <p:sp>
          <p:nvSpPr>
            <p:cNvPr id="339" name="Google Shape;339;p28"/>
            <p:cNvSpPr/>
            <p:nvPr/>
          </p:nvSpPr>
          <p:spPr>
            <a:xfrm>
              <a:off x="314793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28"/>
            <p:cNvGrpSpPr/>
            <p:nvPr/>
          </p:nvGrpSpPr>
          <p:grpSpPr>
            <a:xfrm>
              <a:off x="314792" y="2227126"/>
              <a:ext cx="1502234" cy="462265"/>
              <a:chOff x="1651254" y="80853"/>
              <a:chExt cx="1502234" cy="462265"/>
            </a:xfrm>
          </p:grpSpPr>
          <p:sp>
            <p:nvSpPr>
              <p:cNvPr id="341" name="Google Shape;341;p28"/>
              <p:cNvSpPr txBox="1"/>
              <p:nvPr/>
            </p:nvSpPr>
            <p:spPr>
              <a:xfrm>
                <a:off x="1651254" y="80853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 txBox="1"/>
              <p:nvPr/>
            </p:nvSpPr>
            <p:spPr>
              <a:xfrm>
                <a:off x="2803712" y="80853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28"/>
              <p:cNvCxnSpPr>
                <a:stCxn id="341" idx="3"/>
                <a:endCxn id="342" idx="1"/>
              </p:cNvCxnSpPr>
              <p:nvPr/>
            </p:nvCxnSpPr>
            <p:spPr>
              <a:xfrm>
                <a:off x="2013854" y="311685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4" name="Google Shape;344;p28"/>
              <p:cNvCxnSpPr>
                <a:stCxn id="341" idx="0"/>
                <a:endCxn id="342" idx="0"/>
              </p:cNvCxnSpPr>
              <p:nvPr/>
            </p:nvCxnSpPr>
            <p:spPr>
              <a:xfrm rot="-5400000" flipH="1">
                <a:off x="2405254" y="-491847"/>
                <a:ext cx="600" cy="1146000"/>
              </a:xfrm>
              <a:prstGeom prst="curvedConnector3">
                <a:avLst>
                  <a:gd name="adj1" fmla="val -47205667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5" name="Google Shape;345;p28"/>
              <p:cNvCxnSpPr>
                <a:stCxn id="341" idx="2"/>
                <a:endCxn id="342" idx="2"/>
              </p:cNvCxnSpPr>
              <p:nvPr/>
            </p:nvCxnSpPr>
            <p:spPr>
              <a:xfrm rot="-5400000" flipH="1">
                <a:off x="2405254" y="-30182"/>
                <a:ext cx="600" cy="1146000"/>
              </a:xfrm>
              <a:prstGeom prst="curvedConnector3">
                <a:avLst>
                  <a:gd name="adj1" fmla="val 45726333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46" name="Google Shape;346;p28"/>
            <p:cNvSpPr txBox="1"/>
            <p:nvPr/>
          </p:nvSpPr>
          <p:spPr>
            <a:xfrm>
              <a:off x="912257" y="3010355"/>
              <a:ext cx="46836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проектами (гибридные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5268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14792" y="1600748"/>
            <a:ext cx="5683979" cy="2566800"/>
            <a:chOff x="314792" y="1600748"/>
            <a:chExt cx="5683978" cy="2566800"/>
          </a:xfrm>
        </p:grpSpPr>
        <p:sp>
          <p:nvSpPr>
            <p:cNvPr id="339" name="Google Shape;339;p28"/>
            <p:cNvSpPr/>
            <p:nvPr/>
          </p:nvSpPr>
          <p:spPr>
            <a:xfrm>
              <a:off x="314793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28"/>
            <p:cNvGrpSpPr/>
            <p:nvPr/>
          </p:nvGrpSpPr>
          <p:grpSpPr>
            <a:xfrm>
              <a:off x="314792" y="2227126"/>
              <a:ext cx="1502234" cy="462265"/>
              <a:chOff x="1651254" y="80853"/>
              <a:chExt cx="1502234" cy="462265"/>
            </a:xfrm>
          </p:grpSpPr>
          <p:sp>
            <p:nvSpPr>
              <p:cNvPr id="341" name="Google Shape;341;p28"/>
              <p:cNvSpPr txBox="1"/>
              <p:nvPr/>
            </p:nvSpPr>
            <p:spPr>
              <a:xfrm>
                <a:off x="1651254" y="80853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 txBox="1"/>
              <p:nvPr/>
            </p:nvSpPr>
            <p:spPr>
              <a:xfrm>
                <a:off x="2803712" y="80853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28"/>
              <p:cNvCxnSpPr>
                <a:stCxn id="341" idx="3"/>
                <a:endCxn id="342" idx="1"/>
              </p:cNvCxnSpPr>
              <p:nvPr/>
            </p:nvCxnSpPr>
            <p:spPr>
              <a:xfrm>
                <a:off x="2013854" y="311685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4" name="Google Shape;344;p28"/>
              <p:cNvCxnSpPr>
                <a:stCxn id="341" idx="0"/>
                <a:endCxn id="342" idx="0"/>
              </p:cNvCxnSpPr>
              <p:nvPr/>
            </p:nvCxnSpPr>
            <p:spPr>
              <a:xfrm rot="-5400000" flipH="1">
                <a:off x="2405254" y="-491847"/>
                <a:ext cx="600" cy="1146000"/>
              </a:xfrm>
              <a:prstGeom prst="curvedConnector3">
                <a:avLst>
                  <a:gd name="adj1" fmla="val -47205667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5" name="Google Shape;345;p28"/>
              <p:cNvCxnSpPr>
                <a:stCxn id="341" idx="2"/>
                <a:endCxn id="342" idx="2"/>
              </p:cNvCxnSpPr>
              <p:nvPr/>
            </p:nvCxnSpPr>
            <p:spPr>
              <a:xfrm rot="-5400000" flipH="1">
                <a:off x="2405254" y="-30182"/>
                <a:ext cx="600" cy="1146000"/>
              </a:xfrm>
              <a:prstGeom prst="curvedConnector3">
                <a:avLst>
                  <a:gd name="adj1" fmla="val 45726333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46" name="Google Shape;346;p28"/>
            <p:cNvSpPr txBox="1"/>
            <p:nvPr/>
          </p:nvSpPr>
          <p:spPr>
            <a:xfrm>
              <a:off x="912257" y="3010355"/>
              <a:ext cx="46836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проектами (гибридные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5998773" y="1600748"/>
            <a:ext cx="5683977" cy="2566800"/>
            <a:chOff x="5998771" y="1600748"/>
            <a:chExt cx="5683977" cy="2566800"/>
          </a:xfrm>
        </p:grpSpPr>
        <p:sp>
          <p:nvSpPr>
            <p:cNvPr id="348" name="Google Shape;348;p28"/>
            <p:cNvSpPr/>
            <p:nvPr/>
          </p:nvSpPr>
          <p:spPr>
            <a:xfrm>
              <a:off x="5998771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28"/>
            <p:cNvGrpSpPr/>
            <p:nvPr/>
          </p:nvGrpSpPr>
          <p:grpSpPr>
            <a:xfrm>
              <a:off x="6264011" y="1825076"/>
              <a:ext cx="1486142" cy="2034022"/>
              <a:chOff x="789192" y="-821419"/>
              <a:chExt cx="1486142" cy="2034022"/>
            </a:xfrm>
          </p:grpSpPr>
          <p:grpSp>
            <p:nvGrpSpPr>
              <p:cNvPr id="350" name="Google Shape;350;p28"/>
              <p:cNvGrpSpPr/>
              <p:nvPr/>
            </p:nvGrpSpPr>
            <p:grpSpPr>
              <a:xfrm>
                <a:off x="789192" y="76238"/>
                <a:ext cx="1479792" cy="462265"/>
                <a:chOff x="1651254" y="80853"/>
                <a:chExt cx="1479792" cy="462265"/>
              </a:xfrm>
            </p:grpSpPr>
            <p:sp>
              <p:nvSpPr>
                <p:cNvPr id="351" name="Google Shape;351;p28"/>
                <p:cNvSpPr txBox="1"/>
                <p:nvPr/>
              </p:nvSpPr>
              <p:spPr>
                <a:xfrm>
                  <a:off x="1651254" y="80853"/>
                  <a:ext cx="3626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А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8"/>
                <p:cNvSpPr txBox="1"/>
                <p:nvPr/>
              </p:nvSpPr>
              <p:spPr>
                <a:xfrm>
                  <a:off x="2803712" y="80853"/>
                  <a:ext cx="3273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3" name="Google Shape;353;p28"/>
                <p:cNvCxnSpPr>
                  <a:stCxn id="351" idx="3"/>
                  <a:endCxn id="352" idx="1"/>
                </p:cNvCxnSpPr>
                <p:nvPr/>
              </p:nvCxnSpPr>
              <p:spPr>
                <a:xfrm>
                  <a:off x="2013854" y="311685"/>
                  <a:ext cx="789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4" name="Google Shape;354;p28"/>
                <p:cNvCxnSpPr>
                  <a:stCxn id="351" idx="0"/>
                  <a:endCxn id="352" idx="0"/>
                </p:cNvCxnSpPr>
                <p:nvPr/>
              </p:nvCxnSpPr>
              <p:spPr>
                <a:xfrm rot="-5400000" flipH="1">
                  <a:off x="2399704" y="-486297"/>
                  <a:ext cx="600" cy="1134900"/>
                </a:xfrm>
                <a:prstGeom prst="curvedConnector3">
                  <a:avLst>
                    <a:gd name="adj1" fmla="val 2532828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5" name="Google Shape;355;p28"/>
                <p:cNvCxnSpPr>
                  <a:stCxn id="351" idx="2"/>
                  <a:endCxn id="352" idx="2"/>
                </p:cNvCxnSpPr>
                <p:nvPr/>
              </p:nvCxnSpPr>
              <p:spPr>
                <a:xfrm rot="-5400000" flipH="1">
                  <a:off x="2399704" y="-24632"/>
                  <a:ext cx="600" cy="1134900"/>
                </a:xfrm>
                <a:prstGeom prst="curvedConnector3">
                  <a:avLst>
                    <a:gd name="adj1" fmla="val 2605506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356" name="Google Shape;356;p28"/>
              <p:cNvSpPr txBox="1"/>
              <p:nvPr/>
            </p:nvSpPr>
            <p:spPr>
              <a:xfrm>
                <a:off x="1932032" y="-821419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7" name="Google Shape;357;p28"/>
              <p:cNvCxnSpPr>
                <a:stCxn id="351" idx="0"/>
                <a:endCxn id="356" idx="1"/>
              </p:cNvCxnSpPr>
              <p:nvPr/>
            </p:nvCxnSpPr>
            <p:spPr>
              <a:xfrm rot="10800000" flipH="1">
                <a:off x="970492" y="-590662"/>
                <a:ext cx="961500" cy="66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8" name="Google Shape;358;p28"/>
              <p:cNvCxnSpPr>
                <a:stCxn id="351" idx="3"/>
                <a:endCxn id="356" idx="2"/>
              </p:cNvCxnSpPr>
              <p:nvPr/>
            </p:nvCxnSpPr>
            <p:spPr>
              <a:xfrm rot="10800000" flipH="1">
                <a:off x="1151792" y="-359830"/>
                <a:ext cx="943800" cy="6669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9" name="Google Shape;359;p28"/>
              <p:cNvCxnSpPr>
                <a:stCxn id="351" idx="0"/>
                <a:endCxn id="356" idx="0"/>
              </p:cNvCxnSpPr>
              <p:nvPr/>
            </p:nvCxnSpPr>
            <p:spPr>
              <a:xfrm rot="-5400000">
                <a:off x="1084342" y="-935212"/>
                <a:ext cx="897600" cy="1125300"/>
              </a:xfrm>
              <a:prstGeom prst="curvedConnector3">
                <a:avLst>
                  <a:gd name="adj1" fmla="val 106045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0" name="Google Shape;360;p28"/>
              <p:cNvSpPr txBox="1"/>
              <p:nvPr/>
            </p:nvSpPr>
            <p:spPr>
              <a:xfrm>
                <a:off x="1948000" y="750857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1" name="Google Shape;361;p28"/>
              <p:cNvCxnSpPr>
                <a:stCxn id="351" idx="2"/>
                <a:endCxn id="360" idx="1"/>
              </p:cNvCxnSpPr>
              <p:nvPr/>
            </p:nvCxnSpPr>
            <p:spPr>
              <a:xfrm>
                <a:off x="970492" y="537903"/>
                <a:ext cx="977400" cy="44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2" name="Google Shape;362;p28"/>
              <p:cNvCxnSpPr>
                <a:stCxn id="351" idx="2"/>
                <a:endCxn id="360" idx="2"/>
              </p:cNvCxnSpPr>
              <p:nvPr/>
            </p:nvCxnSpPr>
            <p:spPr>
              <a:xfrm rot="-5400000" flipH="1">
                <a:off x="1203742" y="304653"/>
                <a:ext cx="674700" cy="1141200"/>
              </a:xfrm>
              <a:prstGeom prst="curvedConnector3">
                <a:avLst>
                  <a:gd name="adj1" fmla="val 122406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3" name="Google Shape;363;p28"/>
              <p:cNvCxnSpPr>
                <a:stCxn id="351" idx="3"/>
                <a:endCxn id="360" idx="0"/>
              </p:cNvCxnSpPr>
              <p:nvPr/>
            </p:nvCxnSpPr>
            <p:spPr>
              <a:xfrm>
                <a:off x="1151792" y="307070"/>
                <a:ext cx="960000" cy="4437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64" name="Google Shape;364;p28"/>
            <p:cNvSpPr txBox="1"/>
            <p:nvPr/>
          </p:nvSpPr>
          <p:spPr>
            <a:xfrm>
              <a:off x="7830411" y="2553067"/>
              <a:ext cx="3852337" cy="133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Частая проверка гипотез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(адаптивные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631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27" name="Google Shape;327;p28"/>
          <p:cNvGrpSpPr/>
          <p:nvPr/>
        </p:nvGrpSpPr>
        <p:grpSpPr>
          <a:xfrm>
            <a:off x="5998773" y="4163712"/>
            <a:ext cx="5683977" cy="2566800"/>
            <a:chOff x="5998771" y="4163712"/>
            <a:chExt cx="5683977" cy="2566800"/>
          </a:xfrm>
        </p:grpSpPr>
        <p:sp>
          <p:nvSpPr>
            <p:cNvPr id="328" name="Google Shape;328;p28"/>
            <p:cNvSpPr/>
            <p:nvPr/>
          </p:nvSpPr>
          <p:spPr>
            <a:xfrm>
              <a:off x="5998771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 txBox="1"/>
            <p:nvPr/>
          </p:nvSpPr>
          <p:spPr>
            <a:xfrm>
              <a:off x="6827801" y="4744646"/>
              <a:ext cx="3273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8"/>
            <p:cNvSpPr txBox="1"/>
            <p:nvPr/>
          </p:nvSpPr>
          <p:spPr>
            <a:xfrm>
              <a:off x="7811207" y="5278397"/>
              <a:ext cx="29698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Делай хоть что-то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14792" y="1600748"/>
            <a:ext cx="5683979" cy="2566800"/>
            <a:chOff x="314792" y="1600748"/>
            <a:chExt cx="5683978" cy="2566800"/>
          </a:xfrm>
        </p:grpSpPr>
        <p:sp>
          <p:nvSpPr>
            <p:cNvPr id="339" name="Google Shape;339;p28"/>
            <p:cNvSpPr/>
            <p:nvPr/>
          </p:nvSpPr>
          <p:spPr>
            <a:xfrm>
              <a:off x="314793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28"/>
            <p:cNvGrpSpPr/>
            <p:nvPr/>
          </p:nvGrpSpPr>
          <p:grpSpPr>
            <a:xfrm>
              <a:off x="314792" y="2227126"/>
              <a:ext cx="1502234" cy="462265"/>
              <a:chOff x="1651254" y="80853"/>
              <a:chExt cx="1502234" cy="462265"/>
            </a:xfrm>
          </p:grpSpPr>
          <p:sp>
            <p:nvSpPr>
              <p:cNvPr id="341" name="Google Shape;341;p28"/>
              <p:cNvSpPr txBox="1"/>
              <p:nvPr/>
            </p:nvSpPr>
            <p:spPr>
              <a:xfrm>
                <a:off x="1651254" y="80853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 txBox="1"/>
              <p:nvPr/>
            </p:nvSpPr>
            <p:spPr>
              <a:xfrm>
                <a:off x="2803712" y="80853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28"/>
              <p:cNvCxnSpPr>
                <a:stCxn id="341" idx="3"/>
                <a:endCxn id="342" idx="1"/>
              </p:cNvCxnSpPr>
              <p:nvPr/>
            </p:nvCxnSpPr>
            <p:spPr>
              <a:xfrm>
                <a:off x="2013854" y="311685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4" name="Google Shape;344;p28"/>
              <p:cNvCxnSpPr>
                <a:stCxn id="341" idx="0"/>
                <a:endCxn id="342" idx="0"/>
              </p:cNvCxnSpPr>
              <p:nvPr/>
            </p:nvCxnSpPr>
            <p:spPr>
              <a:xfrm rot="-5400000" flipH="1">
                <a:off x="2405254" y="-491847"/>
                <a:ext cx="600" cy="1146000"/>
              </a:xfrm>
              <a:prstGeom prst="curvedConnector3">
                <a:avLst>
                  <a:gd name="adj1" fmla="val -47205667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5" name="Google Shape;345;p28"/>
              <p:cNvCxnSpPr>
                <a:stCxn id="341" idx="2"/>
                <a:endCxn id="342" idx="2"/>
              </p:cNvCxnSpPr>
              <p:nvPr/>
            </p:nvCxnSpPr>
            <p:spPr>
              <a:xfrm rot="-5400000" flipH="1">
                <a:off x="2405254" y="-30182"/>
                <a:ext cx="600" cy="1146000"/>
              </a:xfrm>
              <a:prstGeom prst="curvedConnector3">
                <a:avLst>
                  <a:gd name="adj1" fmla="val 45726333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46" name="Google Shape;346;p28"/>
            <p:cNvSpPr txBox="1"/>
            <p:nvPr/>
          </p:nvSpPr>
          <p:spPr>
            <a:xfrm>
              <a:off x="912257" y="3010355"/>
              <a:ext cx="46836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проектами (гибридные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5998773" y="1600748"/>
            <a:ext cx="5683977" cy="2566800"/>
            <a:chOff x="5998771" y="1600748"/>
            <a:chExt cx="5683977" cy="2566800"/>
          </a:xfrm>
        </p:grpSpPr>
        <p:sp>
          <p:nvSpPr>
            <p:cNvPr id="348" name="Google Shape;348;p28"/>
            <p:cNvSpPr/>
            <p:nvPr/>
          </p:nvSpPr>
          <p:spPr>
            <a:xfrm>
              <a:off x="5998771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28"/>
            <p:cNvGrpSpPr/>
            <p:nvPr/>
          </p:nvGrpSpPr>
          <p:grpSpPr>
            <a:xfrm>
              <a:off x="6264011" y="1825076"/>
              <a:ext cx="1486142" cy="2034022"/>
              <a:chOff x="789192" y="-821419"/>
              <a:chExt cx="1486142" cy="2034022"/>
            </a:xfrm>
          </p:grpSpPr>
          <p:grpSp>
            <p:nvGrpSpPr>
              <p:cNvPr id="350" name="Google Shape;350;p28"/>
              <p:cNvGrpSpPr/>
              <p:nvPr/>
            </p:nvGrpSpPr>
            <p:grpSpPr>
              <a:xfrm>
                <a:off x="789192" y="76238"/>
                <a:ext cx="1479792" cy="462265"/>
                <a:chOff x="1651254" y="80853"/>
                <a:chExt cx="1479792" cy="462265"/>
              </a:xfrm>
            </p:grpSpPr>
            <p:sp>
              <p:nvSpPr>
                <p:cNvPr id="351" name="Google Shape;351;p28"/>
                <p:cNvSpPr txBox="1"/>
                <p:nvPr/>
              </p:nvSpPr>
              <p:spPr>
                <a:xfrm>
                  <a:off x="1651254" y="80853"/>
                  <a:ext cx="3626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А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8"/>
                <p:cNvSpPr txBox="1"/>
                <p:nvPr/>
              </p:nvSpPr>
              <p:spPr>
                <a:xfrm>
                  <a:off x="2803712" y="80853"/>
                  <a:ext cx="3273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3" name="Google Shape;353;p28"/>
                <p:cNvCxnSpPr>
                  <a:stCxn id="351" idx="3"/>
                  <a:endCxn id="352" idx="1"/>
                </p:cNvCxnSpPr>
                <p:nvPr/>
              </p:nvCxnSpPr>
              <p:spPr>
                <a:xfrm>
                  <a:off x="2013854" y="311685"/>
                  <a:ext cx="789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4" name="Google Shape;354;p28"/>
                <p:cNvCxnSpPr>
                  <a:stCxn id="351" idx="0"/>
                  <a:endCxn id="352" idx="0"/>
                </p:cNvCxnSpPr>
                <p:nvPr/>
              </p:nvCxnSpPr>
              <p:spPr>
                <a:xfrm rot="-5400000" flipH="1">
                  <a:off x="2399704" y="-486297"/>
                  <a:ext cx="600" cy="1134900"/>
                </a:xfrm>
                <a:prstGeom prst="curvedConnector3">
                  <a:avLst>
                    <a:gd name="adj1" fmla="val 2532828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5" name="Google Shape;355;p28"/>
                <p:cNvCxnSpPr>
                  <a:stCxn id="351" idx="2"/>
                  <a:endCxn id="352" idx="2"/>
                </p:cNvCxnSpPr>
                <p:nvPr/>
              </p:nvCxnSpPr>
              <p:spPr>
                <a:xfrm rot="-5400000" flipH="1">
                  <a:off x="2399704" y="-24632"/>
                  <a:ext cx="600" cy="1134900"/>
                </a:xfrm>
                <a:prstGeom prst="curvedConnector3">
                  <a:avLst>
                    <a:gd name="adj1" fmla="val 2605506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356" name="Google Shape;356;p28"/>
              <p:cNvSpPr txBox="1"/>
              <p:nvPr/>
            </p:nvSpPr>
            <p:spPr>
              <a:xfrm>
                <a:off x="1932032" y="-821419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7" name="Google Shape;357;p28"/>
              <p:cNvCxnSpPr>
                <a:stCxn id="351" idx="0"/>
                <a:endCxn id="356" idx="1"/>
              </p:cNvCxnSpPr>
              <p:nvPr/>
            </p:nvCxnSpPr>
            <p:spPr>
              <a:xfrm rot="10800000" flipH="1">
                <a:off x="970492" y="-590662"/>
                <a:ext cx="961500" cy="66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8" name="Google Shape;358;p28"/>
              <p:cNvCxnSpPr>
                <a:stCxn id="351" idx="3"/>
                <a:endCxn id="356" idx="2"/>
              </p:cNvCxnSpPr>
              <p:nvPr/>
            </p:nvCxnSpPr>
            <p:spPr>
              <a:xfrm rot="10800000" flipH="1">
                <a:off x="1151792" y="-359830"/>
                <a:ext cx="943800" cy="6669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9" name="Google Shape;359;p28"/>
              <p:cNvCxnSpPr>
                <a:stCxn id="351" idx="0"/>
                <a:endCxn id="356" idx="0"/>
              </p:cNvCxnSpPr>
              <p:nvPr/>
            </p:nvCxnSpPr>
            <p:spPr>
              <a:xfrm rot="-5400000">
                <a:off x="1084342" y="-935212"/>
                <a:ext cx="897600" cy="1125300"/>
              </a:xfrm>
              <a:prstGeom prst="curvedConnector3">
                <a:avLst>
                  <a:gd name="adj1" fmla="val 106045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0" name="Google Shape;360;p28"/>
              <p:cNvSpPr txBox="1"/>
              <p:nvPr/>
            </p:nvSpPr>
            <p:spPr>
              <a:xfrm>
                <a:off x="1948000" y="750857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1" name="Google Shape;361;p28"/>
              <p:cNvCxnSpPr>
                <a:stCxn id="351" idx="2"/>
                <a:endCxn id="360" idx="1"/>
              </p:cNvCxnSpPr>
              <p:nvPr/>
            </p:nvCxnSpPr>
            <p:spPr>
              <a:xfrm>
                <a:off x="970492" y="537903"/>
                <a:ext cx="977400" cy="44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2" name="Google Shape;362;p28"/>
              <p:cNvCxnSpPr>
                <a:stCxn id="351" idx="2"/>
                <a:endCxn id="360" idx="2"/>
              </p:cNvCxnSpPr>
              <p:nvPr/>
            </p:nvCxnSpPr>
            <p:spPr>
              <a:xfrm rot="-5400000" flipH="1">
                <a:off x="1203742" y="304653"/>
                <a:ext cx="674700" cy="1141200"/>
              </a:xfrm>
              <a:prstGeom prst="curvedConnector3">
                <a:avLst>
                  <a:gd name="adj1" fmla="val 122406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3" name="Google Shape;363;p28"/>
              <p:cNvCxnSpPr>
                <a:stCxn id="351" idx="3"/>
                <a:endCxn id="360" idx="0"/>
              </p:cNvCxnSpPr>
              <p:nvPr/>
            </p:nvCxnSpPr>
            <p:spPr>
              <a:xfrm>
                <a:off x="1151792" y="307070"/>
                <a:ext cx="960000" cy="4437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64" name="Google Shape;364;p28"/>
            <p:cNvSpPr txBox="1"/>
            <p:nvPr/>
          </p:nvSpPr>
          <p:spPr>
            <a:xfrm>
              <a:off x="7830411" y="2553067"/>
              <a:ext cx="3852337" cy="133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Частая проверка гипотез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(адаптивные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134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27" name="Google Shape;327;p28"/>
          <p:cNvGrpSpPr/>
          <p:nvPr/>
        </p:nvGrpSpPr>
        <p:grpSpPr>
          <a:xfrm>
            <a:off x="5998773" y="4163712"/>
            <a:ext cx="5683977" cy="2566800"/>
            <a:chOff x="5998771" y="4163712"/>
            <a:chExt cx="5683977" cy="2566800"/>
          </a:xfrm>
        </p:grpSpPr>
        <p:sp>
          <p:nvSpPr>
            <p:cNvPr id="328" name="Google Shape;328;p28"/>
            <p:cNvSpPr/>
            <p:nvPr/>
          </p:nvSpPr>
          <p:spPr>
            <a:xfrm>
              <a:off x="5998771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 txBox="1"/>
            <p:nvPr/>
          </p:nvSpPr>
          <p:spPr>
            <a:xfrm>
              <a:off x="6827801" y="4744646"/>
              <a:ext cx="3273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8"/>
            <p:cNvSpPr txBox="1"/>
            <p:nvPr/>
          </p:nvSpPr>
          <p:spPr>
            <a:xfrm>
              <a:off x="7811207" y="5278397"/>
              <a:ext cx="29698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Делай хоть что-то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14792" y="1600748"/>
            <a:ext cx="5683979" cy="2566800"/>
            <a:chOff x="314792" y="1600748"/>
            <a:chExt cx="5683978" cy="2566800"/>
          </a:xfrm>
        </p:grpSpPr>
        <p:sp>
          <p:nvSpPr>
            <p:cNvPr id="339" name="Google Shape;339;p28"/>
            <p:cNvSpPr/>
            <p:nvPr/>
          </p:nvSpPr>
          <p:spPr>
            <a:xfrm>
              <a:off x="314793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28"/>
            <p:cNvGrpSpPr/>
            <p:nvPr/>
          </p:nvGrpSpPr>
          <p:grpSpPr>
            <a:xfrm>
              <a:off x="314792" y="2227126"/>
              <a:ext cx="1502234" cy="462265"/>
              <a:chOff x="1651254" y="80853"/>
              <a:chExt cx="1502234" cy="462265"/>
            </a:xfrm>
          </p:grpSpPr>
          <p:sp>
            <p:nvSpPr>
              <p:cNvPr id="341" name="Google Shape;341;p28"/>
              <p:cNvSpPr txBox="1"/>
              <p:nvPr/>
            </p:nvSpPr>
            <p:spPr>
              <a:xfrm>
                <a:off x="1651254" y="80853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 txBox="1"/>
              <p:nvPr/>
            </p:nvSpPr>
            <p:spPr>
              <a:xfrm>
                <a:off x="2803712" y="80853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28"/>
              <p:cNvCxnSpPr>
                <a:stCxn id="341" idx="3"/>
                <a:endCxn id="342" idx="1"/>
              </p:cNvCxnSpPr>
              <p:nvPr/>
            </p:nvCxnSpPr>
            <p:spPr>
              <a:xfrm>
                <a:off x="2013854" y="311685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4" name="Google Shape;344;p28"/>
              <p:cNvCxnSpPr>
                <a:stCxn id="341" idx="0"/>
                <a:endCxn id="342" idx="0"/>
              </p:cNvCxnSpPr>
              <p:nvPr/>
            </p:nvCxnSpPr>
            <p:spPr>
              <a:xfrm rot="-5400000" flipH="1">
                <a:off x="2405254" y="-491847"/>
                <a:ext cx="600" cy="1146000"/>
              </a:xfrm>
              <a:prstGeom prst="curvedConnector3">
                <a:avLst>
                  <a:gd name="adj1" fmla="val -47205667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5" name="Google Shape;345;p28"/>
              <p:cNvCxnSpPr>
                <a:stCxn id="341" idx="2"/>
                <a:endCxn id="342" idx="2"/>
              </p:cNvCxnSpPr>
              <p:nvPr/>
            </p:nvCxnSpPr>
            <p:spPr>
              <a:xfrm rot="-5400000" flipH="1">
                <a:off x="2405254" y="-30182"/>
                <a:ext cx="600" cy="1146000"/>
              </a:xfrm>
              <a:prstGeom prst="curvedConnector3">
                <a:avLst>
                  <a:gd name="adj1" fmla="val 45726333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46" name="Google Shape;346;p28"/>
            <p:cNvSpPr txBox="1"/>
            <p:nvPr/>
          </p:nvSpPr>
          <p:spPr>
            <a:xfrm>
              <a:off x="912257" y="3010355"/>
              <a:ext cx="46836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проектами (гибридные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5998773" y="1600748"/>
            <a:ext cx="5683977" cy="2566800"/>
            <a:chOff x="5998771" y="1600748"/>
            <a:chExt cx="5683977" cy="2566800"/>
          </a:xfrm>
        </p:grpSpPr>
        <p:sp>
          <p:nvSpPr>
            <p:cNvPr id="348" name="Google Shape;348;p28"/>
            <p:cNvSpPr/>
            <p:nvPr/>
          </p:nvSpPr>
          <p:spPr>
            <a:xfrm>
              <a:off x="5998771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28"/>
            <p:cNvGrpSpPr/>
            <p:nvPr/>
          </p:nvGrpSpPr>
          <p:grpSpPr>
            <a:xfrm>
              <a:off x="6264011" y="1825076"/>
              <a:ext cx="1486142" cy="2034022"/>
              <a:chOff x="789192" y="-821419"/>
              <a:chExt cx="1486142" cy="2034022"/>
            </a:xfrm>
          </p:grpSpPr>
          <p:grpSp>
            <p:nvGrpSpPr>
              <p:cNvPr id="350" name="Google Shape;350;p28"/>
              <p:cNvGrpSpPr/>
              <p:nvPr/>
            </p:nvGrpSpPr>
            <p:grpSpPr>
              <a:xfrm>
                <a:off x="789192" y="76238"/>
                <a:ext cx="1479792" cy="462265"/>
                <a:chOff x="1651254" y="80853"/>
                <a:chExt cx="1479792" cy="462265"/>
              </a:xfrm>
            </p:grpSpPr>
            <p:sp>
              <p:nvSpPr>
                <p:cNvPr id="351" name="Google Shape;351;p28"/>
                <p:cNvSpPr txBox="1"/>
                <p:nvPr/>
              </p:nvSpPr>
              <p:spPr>
                <a:xfrm>
                  <a:off x="1651254" y="80853"/>
                  <a:ext cx="3626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А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8"/>
                <p:cNvSpPr txBox="1"/>
                <p:nvPr/>
              </p:nvSpPr>
              <p:spPr>
                <a:xfrm>
                  <a:off x="2803712" y="80853"/>
                  <a:ext cx="3273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3" name="Google Shape;353;p28"/>
                <p:cNvCxnSpPr>
                  <a:stCxn id="351" idx="3"/>
                  <a:endCxn id="352" idx="1"/>
                </p:cNvCxnSpPr>
                <p:nvPr/>
              </p:nvCxnSpPr>
              <p:spPr>
                <a:xfrm>
                  <a:off x="2013854" y="311685"/>
                  <a:ext cx="789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4" name="Google Shape;354;p28"/>
                <p:cNvCxnSpPr>
                  <a:stCxn id="351" idx="0"/>
                  <a:endCxn id="352" idx="0"/>
                </p:cNvCxnSpPr>
                <p:nvPr/>
              </p:nvCxnSpPr>
              <p:spPr>
                <a:xfrm rot="-5400000" flipH="1">
                  <a:off x="2399704" y="-486297"/>
                  <a:ext cx="600" cy="1134900"/>
                </a:xfrm>
                <a:prstGeom prst="curvedConnector3">
                  <a:avLst>
                    <a:gd name="adj1" fmla="val 2532828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5" name="Google Shape;355;p28"/>
                <p:cNvCxnSpPr>
                  <a:stCxn id="351" idx="2"/>
                  <a:endCxn id="352" idx="2"/>
                </p:cNvCxnSpPr>
                <p:nvPr/>
              </p:nvCxnSpPr>
              <p:spPr>
                <a:xfrm rot="-5400000" flipH="1">
                  <a:off x="2399704" y="-24632"/>
                  <a:ext cx="600" cy="1134900"/>
                </a:xfrm>
                <a:prstGeom prst="curvedConnector3">
                  <a:avLst>
                    <a:gd name="adj1" fmla="val 2605506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356" name="Google Shape;356;p28"/>
              <p:cNvSpPr txBox="1"/>
              <p:nvPr/>
            </p:nvSpPr>
            <p:spPr>
              <a:xfrm>
                <a:off x="1932032" y="-821419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7" name="Google Shape;357;p28"/>
              <p:cNvCxnSpPr>
                <a:stCxn id="351" idx="0"/>
                <a:endCxn id="356" idx="1"/>
              </p:cNvCxnSpPr>
              <p:nvPr/>
            </p:nvCxnSpPr>
            <p:spPr>
              <a:xfrm rot="10800000" flipH="1">
                <a:off x="970492" y="-590662"/>
                <a:ext cx="961500" cy="66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8" name="Google Shape;358;p28"/>
              <p:cNvCxnSpPr>
                <a:stCxn id="351" idx="3"/>
                <a:endCxn id="356" idx="2"/>
              </p:cNvCxnSpPr>
              <p:nvPr/>
            </p:nvCxnSpPr>
            <p:spPr>
              <a:xfrm rot="10800000" flipH="1">
                <a:off x="1151792" y="-359830"/>
                <a:ext cx="943800" cy="6669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9" name="Google Shape;359;p28"/>
              <p:cNvCxnSpPr>
                <a:stCxn id="351" idx="0"/>
                <a:endCxn id="356" idx="0"/>
              </p:cNvCxnSpPr>
              <p:nvPr/>
            </p:nvCxnSpPr>
            <p:spPr>
              <a:xfrm rot="-5400000">
                <a:off x="1084342" y="-935212"/>
                <a:ext cx="897600" cy="1125300"/>
              </a:xfrm>
              <a:prstGeom prst="curvedConnector3">
                <a:avLst>
                  <a:gd name="adj1" fmla="val 106045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0" name="Google Shape;360;p28"/>
              <p:cNvSpPr txBox="1"/>
              <p:nvPr/>
            </p:nvSpPr>
            <p:spPr>
              <a:xfrm>
                <a:off x="1948000" y="750857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1" name="Google Shape;361;p28"/>
              <p:cNvCxnSpPr>
                <a:stCxn id="351" idx="2"/>
                <a:endCxn id="360" idx="1"/>
              </p:cNvCxnSpPr>
              <p:nvPr/>
            </p:nvCxnSpPr>
            <p:spPr>
              <a:xfrm>
                <a:off x="970492" y="537903"/>
                <a:ext cx="977400" cy="44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2" name="Google Shape;362;p28"/>
              <p:cNvCxnSpPr>
                <a:stCxn id="351" idx="2"/>
                <a:endCxn id="360" idx="2"/>
              </p:cNvCxnSpPr>
              <p:nvPr/>
            </p:nvCxnSpPr>
            <p:spPr>
              <a:xfrm rot="-5400000" flipH="1">
                <a:off x="1203742" y="304653"/>
                <a:ext cx="674700" cy="1141200"/>
              </a:xfrm>
              <a:prstGeom prst="curvedConnector3">
                <a:avLst>
                  <a:gd name="adj1" fmla="val 122406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3" name="Google Shape;363;p28"/>
              <p:cNvCxnSpPr>
                <a:stCxn id="351" idx="3"/>
                <a:endCxn id="360" idx="0"/>
              </p:cNvCxnSpPr>
              <p:nvPr/>
            </p:nvCxnSpPr>
            <p:spPr>
              <a:xfrm>
                <a:off x="1151792" y="307070"/>
                <a:ext cx="960000" cy="4437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64" name="Google Shape;364;p28"/>
            <p:cNvSpPr txBox="1"/>
            <p:nvPr/>
          </p:nvSpPr>
          <p:spPr>
            <a:xfrm>
              <a:off x="7830411" y="2553067"/>
              <a:ext cx="3852337" cy="133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Частая проверка гипотез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(адаптивные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5" name="Google Shape;365;p28"/>
          <p:cNvSpPr txBox="1"/>
          <p:nvPr/>
        </p:nvSpPr>
        <p:spPr>
          <a:xfrm rot="690624">
            <a:off x="7743844" y="4866480"/>
            <a:ext cx="2440092" cy="523220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Хаотическая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 rot="690624">
            <a:off x="2260052" y="4752816"/>
            <a:ext cx="1669047" cy="523220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Простая</a:t>
            </a:r>
            <a:endParaRPr/>
          </a:p>
        </p:txBody>
      </p:sp>
      <p:sp>
        <p:nvSpPr>
          <p:cNvPr id="367" name="Google Shape;367;p28"/>
          <p:cNvSpPr txBox="1"/>
          <p:nvPr/>
        </p:nvSpPr>
        <p:spPr>
          <a:xfrm rot="690624">
            <a:off x="2207955" y="2072843"/>
            <a:ext cx="1773242" cy="523220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Сложная</a:t>
            </a:r>
            <a:endParaRPr/>
          </a:p>
        </p:txBody>
      </p:sp>
      <p:sp>
        <p:nvSpPr>
          <p:cNvPr id="368" name="Google Shape;368;p28"/>
          <p:cNvSpPr txBox="1"/>
          <p:nvPr/>
        </p:nvSpPr>
        <p:spPr>
          <a:xfrm rot="690624">
            <a:off x="7935857" y="1934937"/>
            <a:ext cx="2246128" cy="523220"/>
          </a:xfrm>
          <a:prstGeom prst="rect">
            <a:avLst/>
          </a:prstGeom>
          <a:solidFill>
            <a:schemeClr val="lt1">
              <a:alpha val="8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Запутанная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8894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9"/>
          <p:cNvSpPr/>
          <p:nvPr/>
        </p:nvSpPr>
        <p:spPr>
          <a:xfrm>
            <a:off x="413657" y="4641944"/>
            <a:ext cx="11502144" cy="925361"/>
          </a:xfrm>
          <a:prstGeom prst="rect">
            <a:avLst/>
          </a:prstGeom>
          <a:solidFill>
            <a:srgbClr val="FFD966">
              <a:alpha val="4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9"/>
          <p:cNvSpPr/>
          <p:nvPr/>
        </p:nvSpPr>
        <p:spPr>
          <a:xfrm>
            <a:off x="413657" y="3731563"/>
            <a:ext cx="11502144" cy="910380"/>
          </a:xfrm>
          <a:prstGeom prst="rect">
            <a:avLst/>
          </a:prstGeom>
          <a:solidFill>
            <a:srgbClr val="F4B081">
              <a:alpha val="1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9"/>
          <p:cNvSpPr/>
          <p:nvPr/>
        </p:nvSpPr>
        <p:spPr>
          <a:xfrm>
            <a:off x="413657" y="2836415"/>
            <a:ext cx="11502144" cy="887460"/>
          </a:xfrm>
          <a:prstGeom prst="rect">
            <a:avLst/>
          </a:prstGeom>
          <a:solidFill>
            <a:srgbClr val="548135">
              <a:alpha val="1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9"/>
          <p:cNvSpPr/>
          <p:nvPr/>
        </p:nvSpPr>
        <p:spPr>
          <a:xfrm>
            <a:off x="413657" y="1955082"/>
            <a:ext cx="11502144" cy="887460"/>
          </a:xfrm>
          <a:prstGeom prst="rect">
            <a:avLst/>
          </a:prstGeom>
          <a:solidFill>
            <a:srgbClr val="76D6FF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78" name="Google Shape;378;p29"/>
          <p:cNvSpPr/>
          <p:nvPr/>
        </p:nvSpPr>
        <p:spPr>
          <a:xfrm>
            <a:off x="413658" y="1943809"/>
            <a:ext cx="3518452" cy="914400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Бирюзовые (teal)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9"/>
          <p:cNvSpPr/>
          <p:nvPr/>
        </p:nvSpPr>
        <p:spPr>
          <a:xfrm>
            <a:off x="413658" y="2817417"/>
            <a:ext cx="3518452" cy="9144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Зеленые (green)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9"/>
          <p:cNvSpPr/>
          <p:nvPr/>
        </p:nvSpPr>
        <p:spPr>
          <a:xfrm>
            <a:off x="413658" y="3731817"/>
            <a:ext cx="3518452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Оранжевые (orange)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9"/>
          <p:cNvSpPr/>
          <p:nvPr/>
        </p:nvSpPr>
        <p:spPr>
          <a:xfrm>
            <a:off x="413658" y="4646217"/>
            <a:ext cx="3518452" cy="914400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Янтарные (amber)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9"/>
          <p:cNvSpPr/>
          <p:nvPr/>
        </p:nvSpPr>
        <p:spPr>
          <a:xfrm>
            <a:off x="413658" y="5560729"/>
            <a:ext cx="3518452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Красные (red)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9"/>
          <p:cNvSpPr txBox="1"/>
          <p:nvPr/>
        </p:nvSpPr>
        <p:spPr>
          <a:xfrm>
            <a:off x="4148639" y="2139399"/>
            <a:ext cx="3123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«Живой организм»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9"/>
          <p:cNvSpPr txBox="1"/>
          <p:nvPr/>
        </p:nvSpPr>
        <p:spPr>
          <a:xfrm>
            <a:off x="4181790" y="3013007"/>
            <a:ext cx="15002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«Семья»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9"/>
          <p:cNvSpPr txBox="1"/>
          <p:nvPr/>
        </p:nvSpPr>
        <p:spPr>
          <a:xfrm>
            <a:off x="4148639" y="3927295"/>
            <a:ext cx="18517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«Машина»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9"/>
          <p:cNvSpPr txBox="1"/>
          <p:nvPr/>
        </p:nvSpPr>
        <p:spPr>
          <a:xfrm>
            <a:off x="4153482" y="4841807"/>
            <a:ext cx="15568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«Армия»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9"/>
          <p:cNvSpPr txBox="1"/>
          <p:nvPr/>
        </p:nvSpPr>
        <p:spPr>
          <a:xfrm>
            <a:off x="4148640" y="5756319"/>
            <a:ext cx="23356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«Волчья стая»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9"/>
          <p:cNvSpPr txBox="1"/>
          <p:nvPr/>
        </p:nvSpPr>
        <p:spPr>
          <a:xfrm>
            <a:off x="7371033" y="1887716"/>
            <a:ext cx="22704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Эволюция как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Самоорганизация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29"/>
          <p:cNvSpPr txBox="1"/>
          <p:nvPr/>
        </p:nvSpPr>
        <p:spPr>
          <a:xfrm>
            <a:off x="7371032" y="2783646"/>
            <a:ext cx="45447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Ценностно-ориентированный подход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«Empowerment»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Вовлечение заинтересованных сторон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9"/>
          <p:cNvSpPr txBox="1"/>
          <p:nvPr/>
        </p:nvSpPr>
        <p:spPr>
          <a:xfrm>
            <a:off x="7371031" y="3720706"/>
            <a:ext cx="23936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Меритократия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Инновации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9"/>
          <p:cNvSpPr txBox="1"/>
          <p:nvPr/>
        </p:nvSpPr>
        <p:spPr>
          <a:xfrm>
            <a:off x="7371033" y="4687919"/>
            <a:ext cx="32019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Формальные роли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Стабильные процессы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29"/>
          <p:cNvSpPr txBox="1"/>
          <p:nvPr/>
        </p:nvSpPr>
        <p:spPr>
          <a:xfrm>
            <a:off x="7371031" y="5620662"/>
            <a:ext cx="38828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Авторитет вышестоящих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Разделение труда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9"/>
          <p:cNvSpPr/>
          <p:nvPr/>
        </p:nvSpPr>
        <p:spPr>
          <a:xfrm>
            <a:off x="413657" y="5564893"/>
            <a:ext cx="11502144" cy="925361"/>
          </a:xfrm>
          <a:prstGeom prst="rect">
            <a:avLst/>
          </a:prstGeom>
          <a:solidFill>
            <a:srgbClr val="C00000">
              <a:alpha val="1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p29"/>
          <p:cNvGrpSpPr/>
          <p:nvPr/>
        </p:nvGrpSpPr>
        <p:grpSpPr>
          <a:xfrm flipH="1">
            <a:off x="9350679" y="54639"/>
            <a:ext cx="2013262" cy="1738649"/>
            <a:chOff x="3085417" y="-947602"/>
            <a:chExt cx="8697126" cy="7554587"/>
          </a:xfrm>
        </p:grpSpPr>
        <p:pic>
          <p:nvPicPr>
            <p:cNvPr id="395" name="Google Shape;395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6471" y="715227"/>
              <a:ext cx="7206072" cy="5891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Google Shape;396;p29"/>
            <p:cNvSpPr/>
            <p:nvPr/>
          </p:nvSpPr>
          <p:spPr>
            <a:xfrm rot="1624862">
              <a:off x="3700290" y="-432063"/>
              <a:ext cx="3094892" cy="34465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7" name="Google Shape;397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814503">
              <a:off x="4254934" y="-71155"/>
              <a:ext cx="3221498" cy="32214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27" name="Google Shape;327;p28"/>
          <p:cNvGrpSpPr/>
          <p:nvPr/>
        </p:nvGrpSpPr>
        <p:grpSpPr>
          <a:xfrm>
            <a:off x="5998773" y="4163712"/>
            <a:ext cx="5683977" cy="2566800"/>
            <a:chOff x="5998771" y="4163712"/>
            <a:chExt cx="5683977" cy="2566800"/>
          </a:xfrm>
        </p:grpSpPr>
        <p:sp>
          <p:nvSpPr>
            <p:cNvPr id="328" name="Google Shape;328;p28"/>
            <p:cNvSpPr/>
            <p:nvPr/>
          </p:nvSpPr>
          <p:spPr>
            <a:xfrm>
              <a:off x="5998771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 txBox="1"/>
            <p:nvPr/>
          </p:nvSpPr>
          <p:spPr>
            <a:xfrm>
              <a:off x="6827801" y="4744646"/>
              <a:ext cx="3273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8"/>
            <p:cNvSpPr txBox="1"/>
            <p:nvPr/>
          </p:nvSpPr>
          <p:spPr>
            <a:xfrm>
              <a:off x="7811207" y="5278397"/>
              <a:ext cx="29698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Делай хоть что-то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14792" y="1600748"/>
            <a:ext cx="5683979" cy="2566800"/>
            <a:chOff x="314792" y="1600748"/>
            <a:chExt cx="5683978" cy="2566800"/>
          </a:xfrm>
        </p:grpSpPr>
        <p:sp>
          <p:nvSpPr>
            <p:cNvPr id="339" name="Google Shape;339;p28"/>
            <p:cNvSpPr/>
            <p:nvPr/>
          </p:nvSpPr>
          <p:spPr>
            <a:xfrm>
              <a:off x="314793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28"/>
            <p:cNvGrpSpPr/>
            <p:nvPr/>
          </p:nvGrpSpPr>
          <p:grpSpPr>
            <a:xfrm>
              <a:off x="314792" y="2227126"/>
              <a:ext cx="1502234" cy="462265"/>
              <a:chOff x="1651254" y="80853"/>
              <a:chExt cx="1502234" cy="462265"/>
            </a:xfrm>
          </p:grpSpPr>
          <p:sp>
            <p:nvSpPr>
              <p:cNvPr id="341" name="Google Shape;341;p28"/>
              <p:cNvSpPr txBox="1"/>
              <p:nvPr/>
            </p:nvSpPr>
            <p:spPr>
              <a:xfrm>
                <a:off x="1651254" y="80853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 txBox="1"/>
              <p:nvPr/>
            </p:nvSpPr>
            <p:spPr>
              <a:xfrm>
                <a:off x="2803712" y="80853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28"/>
              <p:cNvCxnSpPr>
                <a:stCxn id="341" idx="3"/>
                <a:endCxn id="342" idx="1"/>
              </p:cNvCxnSpPr>
              <p:nvPr/>
            </p:nvCxnSpPr>
            <p:spPr>
              <a:xfrm>
                <a:off x="2013854" y="311685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4" name="Google Shape;344;p28"/>
              <p:cNvCxnSpPr>
                <a:stCxn id="341" idx="0"/>
                <a:endCxn id="342" idx="0"/>
              </p:cNvCxnSpPr>
              <p:nvPr/>
            </p:nvCxnSpPr>
            <p:spPr>
              <a:xfrm rot="-5400000" flipH="1">
                <a:off x="2405254" y="-491847"/>
                <a:ext cx="600" cy="1146000"/>
              </a:xfrm>
              <a:prstGeom prst="curvedConnector3">
                <a:avLst>
                  <a:gd name="adj1" fmla="val -47205667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5" name="Google Shape;345;p28"/>
              <p:cNvCxnSpPr>
                <a:stCxn id="341" idx="2"/>
                <a:endCxn id="342" idx="2"/>
              </p:cNvCxnSpPr>
              <p:nvPr/>
            </p:nvCxnSpPr>
            <p:spPr>
              <a:xfrm rot="-5400000" flipH="1">
                <a:off x="2405254" y="-30182"/>
                <a:ext cx="600" cy="1146000"/>
              </a:xfrm>
              <a:prstGeom prst="curvedConnector3">
                <a:avLst>
                  <a:gd name="adj1" fmla="val 45726333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46" name="Google Shape;346;p28"/>
            <p:cNvSpPr txBox="1"/>
            <p:nvPr/>
          </p:nvSpPr>
          <p:spPr>
            <a:xfrm>
              <a:off x="912257" y="3010355"/>
              <a:ext cx="46836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проектами (гибридные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5998773" y="1600748"/>
            <a:ext cx="5683977" cy="2566800"/>
            <a:chOff x="5998771" y="1600748"/>
            <a:chExt cx="5683977" cy="2566800"/>
          </a:xfrm>
        </p:grpSpPr>
        <p:sp>
          <p:nvSpPr>
            <p:cNvPr id="348" name="Google Shape;348;p28"/>
            <p:cNvSpPr/>
            <p:nvPr/>
          </p:nvSpPr>
          <p:spPr>
            <a:xfrm>
              <a:off x="5998771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28"/>
            <p:cNvGrpSpPr/>
            <p:nvPr/>
          </p:nvGrpSpPr>
          <p:grpSpPr>
            <a:xfrm>
              <a:off x="6264011" y="1825076"/>
              <a:ext cx="1486142" cy="2034022"/>
              <a:chOff x="789192" y="-821419"/>
              <a:chExt cx="1486142" cy="2034022"/>
            </a:xfrm>
          </p:grpSpPr>
          <p:grpSp>
            <p:nvGrpSpPr>
              <p:cNvPr id="350" name="Google Shape;350;p28"/>
              <p:cNvGrpSpPr/>
              <p:nvPr/>
            </p:nvGrpSpPr>
            <p:grpSpPr>
              <a:xfrm>
                <a:off x="789192" y="76238"/>
                <a:ext cx="1479792" cy="462265"/>
                <a:chOff x="1651254" y="80853"/>
                <a:chExt cx="1479792" cy="462265"/>
              </a:xfrm>
            </p:grpSpPr>
            <p:sp>
              <p:nvSpPr>
                <p:cNvPr id="351" name="Google Shape;351;p28"/>
                <p:cNvSpPr txBox="1"/>
                <p:nvPr/>
              </p:nvSpPr>
              <p:spPr>
                <a:xfrm>
                  <a:off x="1651254" y="80853"/>
                  <a:ext cx="3626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А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8"/>
                <p:cNvSpPr txBox="1"/>
                <p:nvPr/>
              </p:nvSpPr>
              <p:spPr>
                <a:xfrm>
                  <a:off x="2803712" y="80853"/>
                  <a:ext cx="3273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3" name="Google Shape;353;p28"/>
                <p:cNvCxnSpPr>
                  <a:stCxn id="351" idx="3"/>
                  <a:endCxn id="352" idx="1"/>
                </p:cNvCxnSpPr>
                <p:nvPr/>
              </p:nvCxnSpPr>
              <p:spPr>
                <a:xfrm>
                  <a:off x="2013854" y="311685"/>
                  <a:ext cx="789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4" name="Google Shape;354;p28"/>
                <p:cNvCxnSpPr>
                  <a:stCxn id="351" idx="0"/>
                  <a:endCxn id="352" idx="0"/>
                </p:cNvCxnSpPr>
                <p:nvPr/>
              </p:nvCxnSpPr>
              <p:spPr>
                <a:xfrm rot="-5400000" flipH="1">
                  <a:off x="2399704" y="-486297"/>
                  <a:ext cx="600" cy="1134900"/>
                </a:xfrm>
                <a:prstGeom prst="curvedConnector3">
                  <a:avLst>
                    <a:gd name="adj1" fmla="val 2532828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5" name="Google Shape;355;p28"/>
                <p:cNvCxnSpPr>
                  <a:stCxn id="351" idx="2"/>
                  <a:endCxn id="352" idx="2"/>
                </p:cNvCxnSpPr>
                <p:nvPr/>
              </p:nvCxnSpPr>
              <p:spPr>
                <a:xfrm rot="-5400000" flipH="1">
                  <a:off x="2399704" y="-24632"/>
                  <a:ext cx="600" cy="1134900"/>
                </a:xfrm>
                <a:prstGeom prst="curvedConnector3">
                  <a:avLst>
                    <a:gd name="adj1" fmla="val 2605506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356" name="Google Shape;356;p28"/>
              <p:cNvSpPr txBox="1"/>
              <p:nvPr/>
            </p:nvSpPr>
            <p:spPr>
              <a:xfrm>
                <a:off x="1932032" y="-821419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7" name="Google Shape;357;p28"/>
              <p:cNvCxnSpPr>
                <a:stCxn id="351" idx="0"/>
                <a:endCxn id="356" idx="1"/>
              </p:cNvCxnSpPr>
              <p:nvPr/>
            </p:nvCxnSpPr>
            <p:spPr>
              <a:xfrm rot="10800000" flipH="1">
                <a:off x="970492" y="-590662"/>
                <a:ext cx="961500" cy="66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8" name="Google Shape;358;p28"/>
              <p:cNvCxnSpPr>
                <a:stCxn id="351" idx="3"/>
                <a:endCxn id="356" idx="2"/>
              </p:cNvCxnSpPr>
              <p:nvPr/>
            </p:nvCxnSpPr>
            <p:spPr>
              <a:xfrm rot="10800000" flipH="1">
                <a:off x="1151792" y="-359830"/>
                <a:ext cx="943800" cy="6669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9" name="Google Shape;359;p28"/>
              <p:cNvCxnSpPr>
                <a:stCxn id="351" idx="0"/>
                <a:endCxn id="356" idx="0"/>
              </p:cNvCxnSpPr>
              <p:nvPr/>
            </p:nvCxnSpPr>
            <p:spPr>
              <a:xfrm rot="-5400000">
                <a:off x="1084342" y="-935212"/>
                <a:ext cx="897600" cy="1125300"/>
              </a:xfrm>
              <a:prstGeom prst="curvedConnector3">
                <a:avLst>
                  <a:gd name="adj1" fmla="val 106045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0" name="Google Shape;360;p28"/>
              <p:cNvSpPr txBox="1"/>
              <p:nvPr/>
            </p:nvSpPr>
            <p:spPr>
              <a:xfrm>
                <a:off x="1948000" y="750857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1" name="Google Shape;361;p28"/>
              <p:cNvCxnSpPr>
                <a:stCxn id="351" idx="2"/>
                <a:endCxn id="360" idx="1"/>
              </p:cNvCxnSpPr>
              <p:nvPr/>
            </p:nvCxnSpPr>
            <p:spPr>
              <a:xfrm>
                <a:off x="970492" y="537903"/>
                <a:ext cx="977400" cy="44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2" name="Google Shape;362;p28"/>
              <p:cNvCxnSpPr>
                <a:stCxn id="351" idx="2"/>
                <a:endCxn id="360" idx="2"/>
              </p:cNvCxnSpPr>
              <p:nvPr/>
            </p:nvCxnSpPr>
            <p:spPr>
              <a:xfrm rot="-5400000" flipH="1">
                <a:off x="1203742" y="304653"/>
                <a:ext cx="674700" cy="1141200"/>
              </a:xfrm>
              <a:prstGeom prst="curvedConnector3">
                <a:avLst>
                  <a:gd name="adj1" fmla="val 122406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3" name="Google Shape;363;p28"/>
              <p:cNvCxnSpPr>
                <a:stCxn id="351" idx="3"/>
                <a:endCxn id="360" idx="0"/>
              </p:cNvCxnSpPr>
              <p:nvPr/>
            </p:nvCxnSpPr>
            <p:spPr>
              <a:xfrm>
                <a:off x="1151792" y="307070"/>
                <a:ext cx="960000" cy="4437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64" name="Google Shape;364;p28"/>
            <p:cNvSpPr txBox="1"/>
            <p:nvPr/>
          </p:nvSpPr>
          <p:spPr>
            <a:xfrm>
              <a:off x="7830411" y="2553067"/>
              <a:ext cx="3852337" cy="133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Частая проверка гипотез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(адаптивные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42;p30">
            <a:extLst>
              <a:ext uri="{FF2B5EF4-FFF2-40B4-BE49-F238E27FC236}">
                <a16:creationId xmlns:a16="http://schemas.microsoft.com/office/drawing/2014/main" id="{5436CCC3-F0E7-DC4D-BCDA-D832DFA1A6AB}"/>
              </a:ext>
            </a:extLst>
          </p:cNvPr>
          <p:cNvSpPr/>
          <p:nvPr/>
        </p:nvSpPr>
        <p:spPr>
          <a:xfrm rot="-3058572" flipH="1">
            <a:off x="4778761" y="2620370"/>
            <a:ext cx="2334976" cy="26041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140" y="38102"/>
                </a:moveTo>
                <a:lnTo>
                  <a:pt x="12140" y="38102"/>
                </a:lnTo>
                <a:cubicBezTo>
                  <a:pt x="21282" y="17526"/>
                  <a:pt x="42210" y="5029"/>
                  <a:pt x="64375" y="6910"/>
                </a:cubicBezTo>
                <a:cubicBezTo>
                  <a:pt x="86539" y="8791"/>
                  <a:pt x="105131" y="24641"/>
                  <a:pt x="110779" y="46472"/>
                </a:cubicBezTo>
                <a:lnTo>
                  <a:pt x="118107" y="46291"/>
                </a:lnTo>
                <a:lnTo>
                  <a:pt x="104987" y="58893"/>
                </a:lnTo>
                <a:lnTo>
                  <a:pt x="88118" y="47029"/>
                </a:lnTo>
                <a:lnTo>
                  <a:pt x="95397" y="46850"/>
                </a:lnTo>
                <a:cubicBezTo>
                  <a:pt x="90294" y="31357"/>
                  <a:pt x="76763" y="20776"/>
                  <a:pt x="61318" y="20199"/>
                </a:cubicBezTo>
                <a:cubicBezTo>
                  <a:pt x="45872" y="19622"/>
                  <a:pt x="31675" y="29168"/>
                  <a:pt x="25560" y="44242"/>
                </a:cubicBezTo>
                <a:close/>
              </a:path>
            </a:pathLst>
          </a:custGeom>
          <a:solidFill>
            <a:srgbClr val="548135">
              <a:alpha val="5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303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6" y="0"/>
            <a:ext cx="1141095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1"/>
          <p:cNvSpPr txBox="1"/>
          <p:nvPr/>
        </p:nvSpPr>
        <p:spPr>
          <a:xfrm>
            <a:off x="916401" y="1552413"/>
            <a:ext cx="1393587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1"/>
          <p:cNvSpPr txBox="1"/>
          <p:nvPr/>
        </p:nvSpPr>
        <p:spPr>
          <a:xfrm>
            <a:off x="2913732" y="1521977"/>
            <a:ext cx="1627818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1"/>
          <p:cNvSpPr txBox="1"/>
          <p:nvPr/>
        </p:nvSpPr>
        <p:spPr>
          <a:xfrm>
            <a:off x="5406869" y="1585917"/>
            <a:ext cx="1332416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31"/>
          <p:cNvSpPr txBox="1"/>
          <p:nvPr/>
        </p:nvSpPr>
        <p:spPr>
          <a:xfrm>
            <a:off x="5296038" y="3875841"/>
            <a:ext cx="1599925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31"/>
          <p:cNvSpPr txBox="1"/>
          <p:nvPr/>
        </p:nvSpPr>
        <p:spPr>
          <a:xfrm>
            <a:off x="3198036" y="3865604"/>
            <a:ext cx="1144993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Oracle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31"/>
          <p:cNvSpPr txBox="1"/>
          <p:nvPr/>
        </p:nvSpPr>
        <p:spPr>
          <a:xfrm>
            <a:off x="9956757" y="3865604"/>
            <a:ext cx="1237839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31"/>
          <p:cNvSpPr txBox="1"/>
          <p:nvPr/>
        </p:nvSpPr>
        <p:spPr>
          <a:xfrm>
            <a:off x="7689308" y="1585917"/>
            <a:ext cx="1325812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Fashion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1"/>
          <p:cNvSpPr txBox="1"/>
          <p:nvPr/>
        </p:nvSpPr>
        <p:spPr>
          <a:xfrm>
            <a:off x="9855582" y="1553099"/>
            <a:ext cx="1469968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Telecom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31"/>
          <p:cNvSpPr txBox="1"/>
          <p:nvPr/>
        </p:nvSpPr>
        <p:spPr>
          <a:xfrm>
            <a:off x="854563" y="3863543"/>
            <a:ext cx="1325812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Fashion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1"/>
          <p:cNvSpPr txBox="1"/>
          <p:nvPr/>
        </p:nvSpPr>
        <p:spPr>
          <a:xfrm>
            <a:off x="7637203" y="3865604"/>
            <a:ext cx="1332416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Finance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5808257" y="6165937"/>
            <a:ext cx="603050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Oil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31"/>
          <p:cNvSpPr txBox="1"/>
          <p:nvPr/>
        </p:nvSpPr>
        <p:spPr>
          <a:xfrm>
            <a:off x="9999738" y="6157201"/>
            <a:ext cx="1325812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Fashion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1"/>
          <p:cNvSpPr txBox="1"/>
          <p:nvPr/>
        </p:nvSpPr>
        <p:spPr>
          <a:xfrm>
            <a:off x="469209" y="6174673"/>
            <a:ext cx="4176291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31"/>
          <p:cNvSpPr txBox="1"/>
          <p:nvPr/>
        </p:nvSpPr>
        <p:spPr>
          <a:xfrm>
            <a:off x="7731781" y="6174673"/>
            <a:ext cx="1237839" cy="52322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</a:t>
            </a:r>
            <a:endParaRPr sz="1351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Мифы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800"/>
              <a:buChar char="•"/>
            </a:pPr>
            <a:r>
              <a:rPr lang="ru-RU">
                <a:solidFill>
                  <a:srgbClr val="757070"/>
                </a:solidFill>
              </a:rPr>
              <a:t>Рептильный мозг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800"/>
              <a:buChar char="•"/>
            </a:pPr>
            <a:r>
              <a:rPr lang="ru-RU">
                <a:solidFill>
                  <a:srgbClr val="757070"/>
                </a:solidFill>
              </a:rPr>
              <a:t>Иерархии в менеджменте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800"/>
              <a:buChar char="•"/>
            </a:pPr>
            <a:r>
              <a:rPr lang="ru-RU">
                <a:solidFill>
                  <a:srgbClr val="757070"/>
                </a:solidFill>
              </a:rPr>
              <a:t>Эволюция управленческих подходов</a:t>
            </a: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 t="51873"/>
          <a:stretch/>
        </p:blipFill>
        <p:spPr>
          <a:xfrm>
            <a:off x="10350500" y="5780150"/>
            <a:ext cx="3683000" cy="10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5" y="0"/>
            <a:ext cx="11410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2"/>
          <p:cNvSpPr/>
          <p:nvPr/>
        </p:nvSpPr>
        <p:spPr>
          <a:xfrm>
            <a:off x="-738554" y="-246185"/>
            <a:ext cx="13434646" cy="7614139"/>
          </a:xfrm>
          <a:prstGeom prst="roundRect">
            <a:avLst>
              <a:gd name="adj" fmla="val 16667"/>
            </a:avLst>
          </a:prstGeom>
          <a:solidFill>
            <a:schemeClr val="lt1">
              <a:alpha val="7137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32"/>
          <p:cNvGrpSpPr/>
          <p:nvPr/>
        </p:nvGrpSpPr>
        <p:grpSpPr>
          <a:xfrm>
            <a:off x="469209" y="1521978"/>
            <a:ext cx="10987685" cy="5175915"/>
            <a:chOff x="469209" y="1521978"/>
            <a:chExt cx="10987685" cy="5175915"/>
          </a:xfrm>
        </p:grpSpPr>
        <p:sp>
          <p:nvSpPr>
            <p:cNvPr id="470" name="Google Shape;470;p32"/>
            <p:cNvSpPr txBox="1"/>
            <p:nvPr/>
          </p:nvSpPr>
          <p:spPr>
            <a:xfrm>
              <a:off x="916400" y="1552413"/>
              <a:ext cx="1393587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Amazon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32"/>
            <p:cNvSpPr txBox="1"/>
            <p:nvPr/>
          </p:nvSpPr>
          <p:spPr>
            <a:xfrm>
              <a:off x="2913732" y="1521978"/>
              <a:ext cx="1627818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Microsoft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32"/>
            <p:cNvSpPr txBox="1"/>
            <p:nvPr/>
          </p:nvSpPr>
          <p:spPr>
            <a:xfrm>
              <a:off x="5406869" y="1585917"/>
              <a:ext cx="1332416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32"/>
            <p:cNvSpPr txBox="1"/>
            <p:nvPr/>
          </p:nvSpPr>
          <p:spPr>
            <a:xfrm>
              <a:off x="5296037" y="3875841"/>
              <a:ext cx="1599925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Facebook</a:t>
              </a:r>
              <a:endPara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32"/>
            <p:cNvSpPr txBox="1"/>
            <p:nvPr/>
          </p:nvSpPr>
          <p:spPr>
            <a:xfrm>
              <a:off x="3198035" y="3865604"/>
              <a:ext cx="1144993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Oracle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32"/>
            <p:cNvSpPr txBox="1"/>
            <p:nvPr/>
          </p:nvSpPr>
          <p:spPr>
            <a:xfrm>
              <a:off x="9956755" y="3865604"/>
              <a:ext cx="1237839" cy="523220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Google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2"/>
            <p:cNvSpPr txBox="1"/>
            <p:nvPr/>
          </p:nvSpPr>
          <p:spPr>
            <a:xfrm>
              <a:off x="7689308" y="1585917"/>
              <a:ext cx="1325812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Fashion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2"/>
            <p:cNvSpPr txBox="1"/>
            <p:nvPr/>
          </p:nvSpPr>
          <p:spPr>
            <a:xfrm>
              <a:off x="9855581" y="1553099"/>
              <a:ext cx="1601313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Telecom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2"/>
            <p:cNvSpPr txBox="1"/>
            <p:nvPr/>
          </p:nvSpPr>
          <p:spPr>
            <a:xfrm>
              <a:off x="854563" y="3863543"/>
              <a:ext cx="1325812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Fashion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2"/>
            <p:cNvSpPr txBox="1"/>
            <p:nvPr/>
          </p:nvSpPr>
          <p:spPr>
            <a:xfrm>
              <a:off x="7637202" y="3865604"/>
              <a:ext cx="1332416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2"/>
            <p:cNvSpPr txBox="1"/>
            <p:nvPr/>
          </p:nvSpPr>
          <p:spPr>
            <a:xfrm>
              <a:off x="5808257" y="6165937"/>
              <a:ext cx="603050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Oil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2"/>
            <p:cNvSpPr txBox="1"/>
            <p:nvPr/>
          </p:nvSpPr>
          <p:spPr>
            <a:xfrm>
              <a:off x="9999737" y="6157201"/>
              <a:ext cx="1325812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Fashion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2"/>
            <p:cNvSpPr txBox="1"/>
            <p:nvPr/>
          </p:nvSpPr>
          <p:spPr>
            <a:xfrm>
              <a:off x="469209" y="6174673"/>
              <a:ext cx="4176290" cy="523220"/>
            </a:xfrm>
            <a:prstGeom prst="rect">
              <a:avLst/>
            </a:prstGeom>
            <a:solidFill>
              <a:srgbClr val="FF7E7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Chemistry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32"/>
            <p:cNvSpPr txBox="1"/>
            <p:nvPr/>
          </p:nvSpPr>
          <p:spPr>
            <a:xfrm>
              <a:off x="7731779" y="6174673"/>
              <a:ext cx="1237839" cy="523220"/>
            </a:xfrm>
            <a:prstGeom prst="rect">
              <a:avLst/>
            </a:pr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Google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25" y="0"/>
            <a:ext cx="11410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33"/>
          <p:cNvSpPr/>
          <p:nvPr/>
        </p:nvSpPr>
        <p:spPr>
          <a:xfrm>
            <a:off x="-738554" y="-246185"/>
            <a:ext cx="13434646" cy="7614139"/>
          </a:xfrm>
          <a:prstGeom prst="roundRect">
            <a:avLst>
              <a:gd name="adj" fmla="val 16667"/>
            </a:avLst>
          </a:prstGeom>
          <a:solidFill>
            <a:schemeClr val="lt1">
              <a:alpha val="7137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0" name="Google Shape;490;p33"/>
          <p:cNvGrpSpPr/>
          <p:nvPr/>
        </p:nvGrpSpPr>
        <p:grpSpPr>
          <a:xfrm>
            <a:off x="469209" y="1521978"/>
            <a:ext cx="10856340" cy="5175915"/>
            <a:chOff x="469209" y="1521978"/>
            <a:chExt cx="10856340" cy="5175915"/>
          </a:xfrm>
        </p:grpSpPr>
        <p:sp>
          <p:nvSpPr>
            <p:cNvPr id="491" name="Google Shape;491;p33"/>
            <p:cNvSpPr txBox="1"/>
            <p:nvPr/>
          </p:nvSpPr>
          <p:spPr>
            <a:xfrm>
              <a:off x="916400" y="1552413"/>
              <a:ext cx="1393587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Amazon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3"/>
            <p:cNvSpPr txBox="1"/>
            <p:nvPr/>
          </p:nvSpPr>
          <p:spPr>
            <a:xfrm>
              <a:off x="2913732" y="1521978"/>
              <a:ext cx="1627818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Microsoft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3"/>
            <p:cNvSpPr txBox="1"/>
            <p:nvPr/>
          </p:nvSpPr>
          <p:spPr>
            <a:xfrm>
              <a:off x="5406869" y="1585917"/>
              <a:ext cx="1332416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3"/>
            <p:cNvSpPr txBox="1"/>
            <p:nvPr/>
          </p:nvSpPr>
          <p:spPr>
            <a:xfrm>
              <a:off x="5296037" y="3875841"/>
              <a:ext cx="1599925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Facebook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3"/>
            <p:cNvSpPr txBox="1"/>
            <p:nvPr/>
          </p:nvSpPr>
          <p:spPr>
            <a:xfrm>
              <a:off x="3198035" y="3865604"/>
              <a:ext cx="1144993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Oracle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3"/>
            <p:cNvSpPr txBox="1"/>
            <p:nvPr/>
          </p:nvSpPr>
          <p:spPr>
            <a:xfrm>
              <a:off x="9956755" y="3865604"/>
              <a:ext cx="1237839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Google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3"/>
            <p:cNvSpPr txBox="1"/>
            <p:nvPr/>
          </p:nvSpPr>
          <p:spPr>
            <a:xfrm>
              <a:off x="7689308" y="1585917"/>
              <a:ext cx="1325812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Fashion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3"/>
            <p:cNvSpPr txBox="1"/>
            <p:nvPr/>
          </p:nvSpPr>
          <p:spPr>
            <a:xfrm>
              <a:off x="9855581" y="1553099"/>
              <a:ext cx="1469968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Telecom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3"/>
            <p:cNvSpPr txBox="1"/>
            <p:nvPr/>
          </p:nvSpPr>
          <p:spPr>
            <a:xfrm>
              <a:off x="854563" y="3863543"/>
              <a:ext cx="1325812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Fashion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3"/>
            <p:cNvSpPr txBox="1"/>
            <p:nvPr/>
          </p:nvSpPr>
          <p:spPr>
            <a:xfrm>
              <a:off x="7637202" y="3865604"/>
              <a:ext cx="1332416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3"/>
            <p:cNvSpPr txBox="1"/>
            <p:nvPr/>
          </p:nvSpPr>
          <p:spPr>
            <a:xfrm>
              <a:off x="5808257" y="6165937"/>
              <a:ext cx="603050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Oil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3"/>
            <p:cNvSpPr txBox="1"/>
            <p:nvPr/>
          </p:nvSpPr>
          <p:spPr>
            <a:xfrm>
              <a:off x="9999737" y="6157201"/>
              <a:ext cx="1325812" cy="52322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Fashion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3"/>
            <p:cNvSpPr txBox="1"/>
            <p:nvPr/>
          </p:nvSpPr>
          <p:spPr>
            <a:xfrm>
              <a:off x="469209" y="6174673"/>
              <a:ext cx="4176290" cy="523220"/>
            </a:xfrm>
            <a:prstGeom prst="rect">
              <a:avLst/>
            </a:prstGeom>
            <a:solidFill>
              <a:srgbClr val="C4E0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Chemistry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3"/>
            <p:cNvSpPr txBox="1"/>
            <p:nvPr/>
          </p:nvSpPr>
          <p:spPr>
            <a:xfrm>
              <a:off x="7731779" y="6174673"/>
              <a:ext cx="1237839" cy="5232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Google</a:t>
              </a:r>
              <a:endPara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title"/>
          </p:nvPr>
        </p:nvSpPr>
        <p:spPr>
          <a:xfrm>
            <a:off x="734994" y="256299"/>
            <a:ext cx="981496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ru-RU" sz="4000"/>
              <a:t>Взгляд на Кеневин фреймворк</a:t>
            </a:r>
            <a:br>
              <a:rPr lang="ru-RU" sz="4000"/>
            </a:br>
            <a:r>
              <a:rPr lang="ru-RU" sz="4000"/>
              <a:t>(Cynefin framework)</a:t>
            </a:r>
            <a:endParaRPr/>
          </a:p>
        </p:txBody>
      </p:sp>
      <p:grpSp>
        <p:nvGrpSpPr>
          <p:cNvPr id="327" name="Google Shape;327;p28"/>
          <p:cNvGrpSpPr/>
          <p:nvPr/>
        </p:nvGrpSpPr>
        <p:grpSpPr>
          <a:xfrm>
            <a:off x="5998773" y="4163712"/>
            <a:ext cx="5683977" cy="2566800"/>
            <a:chOff x="5998771" y="4163712"/>
            <a:chExt cx="5683977" cy="2566800"/>
          </a:xfrm>
        </p:grpSpPr>
        <p:sp>
          <p:nvSpPr>
            <p:cNvPr id="328" name="Google Shape;328;p28"/>
            <p:cNvSpPr/>
            <p:nvPr/>
          </p:nvSpPr>
          <p:spPr>
            <a:xfrm>
              <a:off x="5998771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8"/>
            <p:cNvSpPr txBox="1"/>
            <p:nvPr/>
          </p:nvSpPr>
          <p:spPr>
            <a:xfrm>
              <a:off x="6827801" y="4744646"/>
              <a:ext cx="3273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8"/>
            <p:cNvSpPr txBox="1"/>
            <p:nvPr/>
          </p:nvSpPr>
          <p:spPr>
            <a:xfrm>
              <a:off x="7811207" y="5278397"/>
              <a:ext cx="29698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Делай хоть что-то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28"/>
          <p:cNvGrpSpPr/>
          <p:nvPr/>
        </p:nvGrpSpPr>
        <p:grpSpPr>
          <a:xfrm>
            <a:off x="314796" y="4163712"/>
            <a:ext cx="5683977" cy="2566800"/>
            <a:chOff x="314794" y="4163712"/>
            <a:chExt cx="5683977" cy="2566800"/>
          </a:xfrm>
        </p:grpSpPr>
        <p:sp>
          <p:nvSpPr>
            <p:cNvPr id="332" name="Google Shape;332;p28"/>
            <p:cNvSpPr/>
            <p:nvPr/>
          </p:nvSpPr>
          <p:spPr>
            <a:xfrm>
              <a:off x="314794" y="4163712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3" name="Google Shape;333;p28"/>
            <p:cNvGrpSpPr/>
            <p:nvPr/>
          </p:nvGrpSpPr>
          <p:grpSpPr>
            <a:xfrm>
              <a:off x="734993" y="4821240"/>
              <a:ext cx="1502234" cy="461665"/>
              <a:chOff x="449705" y="-779489"/>
              <a:chExt cx="1502234" cy="461665"/>
            </a:xfrm>
          </p:grpSpPr>
          <p:sp>
            <p:nvSpPr>
              <p:cNvPr id="334" name="Google Shape;334;p28"/>
              <p:cNvSpPr txBox="1"/>
              <p:nvPr/>
            </p:nvSpPr>
            <p:spPr>
              <a:xfrm>
                <a:off x="449705" y="-779489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8"/>
              <p:cNvSpPr txBox="1"/>
              <p:nvPr/>
            </p:nvSpPr>
            <p:spPr>
              <a:xfrm>
                <a:off x="1602163" y="-779489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6" name="Google Shape;336;p28"/>
              <p:cNvCxnSpPr>
                <a:stCxn id="334" idx="3"/>
                <a:endCxn id="335" idx="1"/>
              </p:cNvCxnSpPr>
              <p:nvPr/>
            </p:nvCxnSpPr>
            <p:spPr>
              <a:xfrm>
                <a:off x="812305" y="-548657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37" name="Google Shape;337;p28"/>
            <p:cNvSpPr txBox="1"/>
            <p:nvPr/>
          </p:nvSpPr>
          <p:spPr>
            <a:xfrm>
              <a:off x="1143824" y="5563537"/>
              <a:ext cx="4736646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Чек-листы, жесткие регламенты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>
            <a:off x="314792" y="1600748"/>
            <a:ext cx="5683979" cy="2566800"/>
            <a:chOff x="314792" y="1600748"/>
            <a:chExt cx="5683978" cy="2566800"/>
          </a:xfrm>
        </p:grpSpPr>
        <p:sp>
          <p:nvSpPr>
            <p:cNvPr id="339" name="Google Shape;339;p28"/>
            <p:cNvSpPr/>
            <p:nvPr/>
          </p:nvSpPr>
          <p:spPr>
            <a:xfrm>
              <a:off x="314793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" name="Google Shape;340;p28"/>
            <p:cNvGrpSpPr/>
            <p:nvPr/>
          </p:nvGrpSpPr>
          <p:grpSpPr>
            <a:xfrm>
              <a:off x="314792" y="2227126"/>
              <a:ext cx="1502234" cy="462265"/>
              <a:chOff x="1651254" y="80853"/>
              <a:chExt cx="1502234" cy="462265"/>
            </a:xfrm>
          </p:grpSpPr>
          <p:sp>
            <p:nvSpPr>
              <p:cNvPr id="341" name="Google Shape;341;p28"/>
              <p:cNvSpPr txBox="1"/>
              <p:nvPr/>
            </p:nvSpPr>
            <p:spPr>
              <a:xfrm>
                <a:off x="1651254" y="80853"/>
                <a:ext cx="3626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А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8"/>
              <p:cNvSpPr txBox="1"/>
              <p:nvPr/>
            </p:nvSpPr>
            <p:spPr>
              <a:xfrm>
                <a:off x="2803712" y="80853"/>
                <a:ext cx="349776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Б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3" name="Google Shape;343;p28"/>
              <p:cNvCxnSpPr>
                <a:stCxn id="341" idx="3"/>
                <a:endCxn id="342" idx="1"/>
              </p:cNvCxnSpPr>
              <p:nvPr/>
            </p:nvCxnSpPr>
            <p:spPr>
              <a:xfrm>
                <a:off x="2013854" y="311685"/>
                <a:ext cx="789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4" name="Google Shape;344;p28"/>
              <p:cNvCxnSpPr>
                <a:stCxn id="341" idx="0"/>
                <a:endCxn id="342" idx="0"/>
              </p:cNvCxnSpPr>
              <p:nvPr/>
            </p:nvCxnSpPr>
            <p:spPr>
              <a:xfrm rot="-5400000" flipH="1">
                <a:off x="2405254" y="-491847"/>
                <a:ext cx="600" cy="1146000"/>
              </a:xfrm>
              <a:prstGeom prst="curvedConnector3">
                <a:avLst>
                  <a:gd name="adj1" fmla="val -47205667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45" name="Google Shape;345;p28"/>
              <p:cNvCxnSpPr>
                <a:stCxn id="341" idx="2"/>
                <a:endCxn id="342" idx="2"/>
              </p:cNvCxnSpPr>
              <p:nvPr/>
            </p:nvCxnSpPr>
            <p:spPr>
              <a:xfrm rot="-5400000" flipH="1">
                <a:off x="2405254" y="-30182"/>
                <a:ext cx="600" cy="1146000"/>
              </a:xfrm>
              <a:prstGeom prst="curvedConnector3">
                <a:avLst>
                  <a:gd name="adj1" fmla="val 45726333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46" name="Google Shape;346;p28"/>
            <p:cNvSpPr txBox="1"/>
            <p:nvPr/>
          </p:nvSpPr>
          <p:spPr>
            <a:xfrm>
              <a:off x="912257" y="3010355"/>
              <a:ext cx="4683602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Управление проектами (гибридные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5998773" y="1600748"/>
            <a:ext cx="5683977" cy="2566800"/>
            <a:chOff x="5998771" y="1600748"/>
            <a:chExt cx="5683977" cy="2566800"/>
          </a:xfrm>
        </p:grpSpPr>
        <p:sp>
          <p:nvSpPr>
            <p:cNvPr id="348" name="Google Shape;348;p28"/>
            <p:cNvSpPr/>
            <p:nvPr/>
          </p:nvSpPr>
          <p:spPr>
            <a:xfrm>
              <a:off x="5998771" y="1600748"/>
              <a:ext cx="5683977" cy="2566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9" name="Google Shape;349;p28"/>
            <p:cNvGrpSpPr/>
            <p:nvPr/>
          </p:nvGrpSpPr>
          <p:grpSpPr>
            <a:xfrm>
              <a:off x="6264011" y="1825076"/>
              <a:ext cx="1486142" cy="2034022"/>
              <a:chOff x="789192" y="-821419"/>
              <a:chExt cx="1486142" cy="2034022"/>
            </a:xfrm>
          </p:grpSpPr>
          <p:grpSp>
            <p:nvGrpSpPr>
              <p:cNvPr id="350" name="Google Shape;350;p28"/>
              <p:cNvGrpSpPr/>
              <p:nvPr/>
            </p:nvGrpSpPr>
            <p:grpSpPr>
              <a:xfrm>
                <a:off x="789192" y="76238"/>
                <a:ext cx="1479792" cy="462265"/>
                <a:chOff x="1651254" y="80853"/>
                <a:chExt cx="1479792" cy="462265"/>
              </a:xfrm>
            </p:grpSpPr>
            <p:sp>
              <p:nvSpPr>
                <p:cNvPr id="351" name="Google Shape;351;p28"/>
                <p:cNvSpPr txBox="1"/>
                <p:nvPr/>
              </p:nvSpPr>
              <p:spPr>
                <a:xfrm>
                  <a:off x="1651254" y="80853"/>
                  <a:ext cx="362600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А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8"/>
                <p:cNvSpPr txBox="1"/>
                <p:nvPr/>
              </p:nvSpPr>
              <p:spPr>
                <a:xfrm>
                  <a:off x="2803712" y="80853"/>
                  <a:ext cx="327334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lang="ru-RU" sz="24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?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3" name="Google Shape;353;p28"/>
                <p:cNvCxnSpPr>
                  <a:stCxn id="351" idx="3"/>
                  <a:endCxn id="352" idx="1"/>
                </p:cNvCxnSpPr>
                <p:nvPr/>
              </p:nvCxnSpPr>
              <p:spPr>
                <a:xfrm>
                  <a:off x="2013854" y="311685"/>
                  <a:ext cx="789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4" name="Google Shape;354;p28"/>
                <p:cNvCxnSpPr>
                  <a:stCxn id="351" idx="0"/>
                  <a:endCxn id="352" idx="0"/>
                </p:cNvCxnSpPr>
                <p:nvPr/>
              </p:nvCxnSpPr>
              <p:spPr>
                <a:xfrm rot="-5400000" flipH="1">
                  <a:off x="2399704" y="-486297"/>
                  <a:ext cx="600" cy="1134900"/>
                </a:xfrm>
                <a:prstGeom prst="curvedConnector3">
                  <a:avLst>
                    <a:gd name="adj1" fmla="val 2532828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355" name="Google Shape;355;p28"/>
                <p:cNvCxnSpPr>
                  <a:stCxn id="351" idx="2"/>
                  <a:endCxn id="352" idx="2"/>
                </p:cNvCxnSpPr>
                <p:nvPr/>
              </p:nvCxnSpPr>
              <p:spPr>
                <a:xfrm rot="-5400000" flipH="1">
                  <a:off x="2399704" y="-24632"/>
                  <a:ext cx="600" cy="1134900"/>
                </a:xfrm>
                <a:prstGeom prst="curvedConnector3">
                  <a:avLst>
                    <a:gd name="adj1" fmla="val 2605506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dash"/>
                  <a:miter lim="800000"/>
                  <a:headEnd type="none" w="sm" len="sm"/>
                  <a:tailEnd type="triangle" w="med" len="med"/>
                </a:ln>
              </p:spPr>
            </p:cxnSp>
          </p:grpSp>
          <p:sp>
            <p:nvSpPr>
              <p:cNvPr id="356" name="Google Shape;356;p28"/>
              <p:cNvSpPr txBox="1"/>
              <p:nvPr/>
            </p:nvSpPr>
            <p:spPr>
              <a:xfrm>
                <a:off x="1932032" y="-821419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7" name="Google Shape;357;p28"/>
              <p:cNvCxnSpPr>
                <a:stCxn id="351" idx="0"/>
                <a:endCxn id="356" idx="1"/>
              </p:cNvCxnSpPr>
              <p:nvPr/>
            </p:nvCxnSpPr>
            <p:spPr>
              <a:xfrm rot="10800000" flipH="1">
                <a:off x="970492" y="-590662"/>
                <a:ext cx="961500" cy="666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8" name="Google Shape;358;p28"/>
              <p:cNvCxnSpPr>
                <a:stCxn id="351" idx="3"/>
                <a:endCxn id="356" idx="2"/>
              </p:cNvCxnSpPr>
              <p:nvPr/>
            </p:nvCxnSpPr>
            <p:spPr>
              <a:xfrm rot="10800000" flipH="1">
                <a:off x="1151792" y="-359830"/>
                <a:ext cx="943800" cy="6669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59" name="Google Shape;359;p28"/>
              <p:cNvCxnSpPr>
                <a:stCxn id="351" idx="0"/>
                <a:endCxn id="356" idx="0"/>
              </p:cNvCxnSpPr>
              <p:nvPr/>
            </p:nvCxnSpPr>
            <p:spPr>
              <a:xfrm rot="-5400000">
                <a:off x="1084342" y="-935212"/>
                <a:ext cx="897600" cy="1125300"/>
              </a:xfrm>
              <a:prstGeom prst="curvedConnector3">
                <a:avLst>
                  <a:gd name="adj1" fmla="val 106045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360" name="Google Shape;360;p28"/>
              <p:cNvSpPr txBox="1"/>
              <p:nvPr/>
            </p:nvSpPr>
            <p:spPr>
              <a:xfrm>
                <a:off x="1948000" y="750857"/>
                <a:ext cx="32733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lang="ru-RU"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?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1" name="Google Shape;361;p28"/>
              <p:cNvCxnSpPr>
                <a:stCxn id="351" idx="2"/>
                <a:endCxn id="360" idx="1"/>
              </p:cNvCxnSpPr>
              <p:nvPr/>
            </p:nvCxnSpPr>
            <p:spPr>
              <a:xfrm>
                <a:off x="970492" y="537903"/>
                <a:ext cx="977400" cy="4437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2" name="Google Shape;362;p28"/>
              <p:cNvCxnSpPr>
                <a:stCxn id="351" idx="2"/>
                <a:endCxn id="360" idx="2"/>
              </p:cNvCxnSpPr>
              <p:nvPr/>
            </p:nvCxnSpPr>
            <p:spPr>
              <a:xfrm rot="-5400000" flipH="1">
                <a:off x="1203742" y="304653"/>
                <a:ext cx="674700" cy="1141200"/>
              </a:xfrm>
              <a:prstGeom prst="curvedConnector3">
                <a:avLst>
                  <a:gd name="adj1" fmla="val 122406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63" name="Google Shape;363;p28"/>
              <p:cNvCxnSpPr>
                <a:stCxn id="351" idx="3"/>
                <a:endCxn id="360" idx="0"/>
              </p:cNvCxnSpPr>
              <p:nvPr/>
            </p:nvCxnSpPr>
            <p:spPr>
              <a:xfrm>
                <a:off x="1151792" y="307070"/>
                <a:ext cx="960000" cy="443700"/>
              </a:xfrm>
              <a:prstGeom prst="curved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dash"/>
                <a:miter lim="800000"/>
                <a:headEnd type="none" w="sm" len="sm"/>
                <a:tailEnd type="triangle" w="med" len="med"/>
              </a:ln>
            </p:spPr>
          </p:cxnSp>
        </p:grpSp>
        <p:sp>
          <p:nvSpPr>
            <p:cNvPr id="364" name="Google Shape;364;p28"/>
            <p:cNvSpPr txBox="1"/>
            <p:nvPr/>
          </p:nvSpPr>
          <p:spPr>
            <a:xfrm>
              <a:off x="7830411" y="2553067"/>
              <a:ext cx="3852337" cy="1331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Частая проверка гипотез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(адаптивные жизненные циклы)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42;p30">
            <a:extLst>
              <a:ext uri="{FF2B5EF4-FFF2-40B4-BE49-F238E27FC236}">
                <a16:creationId xmlns:a16="http://schemas.microsoft.com/office/drawing/2014/main" id="{5436CCC3-F0E7-DC4D-BCDA-D832DFA1A6AB}"/>
              </a:ext>
            </a:extLst>
          </p:cNvPr>
          <p:cNvSpPr/>
          <p:nvPr/>
        </p:nvSpPr>
        <p:spPr>
          <a:xfrm rot="-3058572" flipH="1">
            <a:off x="4778761" y="2620370"/>
            <a:ext cx="2334976" cy="260414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140" y="38102"/>
                </a:moveTo>
                <a:lnTo>
                  <a:pt x="12140" y="38102"/>
                </a:lnTo>
                <a:cubicBezTo>
                  <a:pt x="21282" y="17526"/>
                  <a:pt x="42210" y="5029"/>
                  <a:pt x="64375" y="6910"/>
                </a:cubicBezTo>
                <a:cubicBezTo>
                  <a:pt x="86539" y="8791"/>
                  <a:pt x="105131" y="24641"/>
                  <a:pt x="110779" y="46472"/>
                </a:cubicBezTo>
                <a:lnTo>
                  <a:pt x="118107" y="46291"/>
                </a:lnTo>
                <a:lnTo>
                  <a:pt x="104987" y="58893"/>
                </a:lnTo>
                <a:lnTo>
                  <a:pt x="88118" y="47029"/>
                </a:lnTo>
                <a:lnTo>
                  <a:pt x="95397" y="46850"/>
                </a:lnTo>
                <a:cubicBezTo>
                  <a:pt x="90294" y="31357"/>
                  <a:pt x="76763" y="20776"/>
                  <a:pt x="61318" y="20199"/>
                </a:cubicBezTo>
                <a:cubicBezTo>
                  <a:pt x="45872" y="19622"/>
                  <a:pt x="31675" y="29168"/>
                  <a:pt x="25560" y="44242"/>
                </a:cubicBezTo>
                <a:close/>
              </a:path>
            </a:pathLst>
          </a:custGeom>
          <a:solidFill>
            <a:srgbClr val="548135">
              <a:alpha val="5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732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Мифы</a:t>
            </a:r>
            <a:endParaRPr/>
          </a:p>
        </p:txBody>
      </p:sp>
      <p:sp>
        <p:nvSpPr>
          <p:cNvPr id="555" name="Google Shape;55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trike="sngStrike"/>
              <a:t>Рептильный мозг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trike="sngStrike"/>
              <a:t>Иерархии в менеджменте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trike="sngStrike"/>
              <a:t>Эволюция управленческих подходов</a:t>
            </a:r>
            <a:endParaRPr/>
          </a:p>
        </p:txBody>
      </p:sp>
      <p:pic>
        <p:nvPicPr>
          <p:cNvPr id="556" name="Google Shape;556;p35"/>
          <p:cNvPicPr preferRelativeResize="0"/>
          <p:nvPr/>
        </p:nvPicPr>
        <p:blipFill rotWithShape="1">
          <a:blip r:embed="rId3">
            <a:alphaModFix/>
          </a:blip>
          <a:srcRect t="51873"/>
          <a:stretch/>
        </p:blipFill>
        <p:spPr>
          <a:xfrm>
            <a:off x="10350500" y="5780150"/>
            <a:ext cx="3683000" cy="10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0764" y="2873620"/>
            <a:ext cx="3984381" cy="398438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Спасибо!</a:t>
            </a:r>
            <a:endParaRPr/>
          </a:p>
        </p:txBody>
      </p:sp>
      <p:sp>
        <p:nvSpPr>
          <p:cNvPr id="563" name="Google Shape;563;p36"/>
          <p:cNvSpPr txBox="1">
            <a:spLocks noGrp="1"/>
          </p:cNvSpPr>
          <p:nvPr>
            <p:ph type="body" idx="1"/>
          </p:nvPr>
        </p:nvSpPr>
        <p:spPr>
          <a:xfrm>
            <a:off x="2963610" y="2700337"/>
            <a:ext cx="881222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ru-RU" sz="4000" u="sng">
                <a:solidFill>
                  <a:schemeClr val="hlink"/>
                </a:solidFill>
                <a:hlinkClick r:id="rId4"/>
              </a:rPr>
              <a:t>t.me/selihovkin</a:t>
            </a:r>
            <a:endParaRPr sz="4000"/>
          </a:p>
        </p:txBody>
      </p:sp>
      <p:sp>
        <p:nvSpPr>
          <p:cNvPr id="564" name="Google Shape;564;p36"/>
          <p:cNvSpPr txBox="1"/>
          <p:nvPr/>
        </p:nvSpPr>
        <p:spPr>
          <a:xfrm>
            <a:off x="659567" y="3966936"/>
            <a:ext cx="7030387" cy="88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 на это видео - на канале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«нескучно об управлении проектами»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p36"/>
          <p:cNvCxnSpPr/>
          <p:nvPr/>
        </p:nvCxnSpPr>
        <p:spPr>
          <a:xfrm>
            <a:off x="4385223" y="4969482"/>
            <a:ext cx="0" cy="937220"/>
          </a:xfrm>
          <a:prstGeom prst="straightConnector1">
            <a:avLst/>
          </a:prstGeom>
          <a:noFill/>
          <a:ln w="1524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66" name="Google Shape;566;p36"/>
          <p:cNvGrpSpPr/>
          <p:nvPr/>
        </p:nvGrpSpPr>
        <p:grpSpPr>
          <a:xfrm>
            <a:off x="3227770" y="1016654"/>
            <a:ext cx="3132390" cy="2774784"/>
            <a:chOff x="4340966" y="-387129"/>
            <a:chExt cx="3510067" cy="3396839"/>
          </a:xfrm>
        </p:grpSpPr>
        <p:pic>
          <p:nvPicPr>
            <p:cNvPr id="567" name="Google Shape;567;p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40966" y="-387129"/>
              <a:ext cx="3510067" cy="3396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36"/>
            <p:cNvSpPr/>
            <p:nvPr/>
          </p:nvSpPr>
          <p:spPr>
            <a:xfrm>
              <a:off x="4683834" y="809145"/>
              <a:ext cx="2420858" cy="18911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9" name="Google Shape;569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3746" y="2158682"/>
            <a:ext cx="2160378" cy="12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6"/>
          <p:cNvSpPr/>
          <p:nvPr/>
        </p:nvSpPr>
        <p:spPr>
          <a:xfrm rot="5400000">
            <a:off x="4370946" y="2531335"/>
            <a:ext cx="846037" cy="52210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0764" y="2873620"/>
            <a:ext cx="3984381" cy="398438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Спасибо!</a:t>
            </a:r>
            <a:endParaRPr/>
          </a:p>
        </p:txBody>
      </p:sp>
      <p:sp>
        <p:nvSpPr>
          <p:cNvPr id="577" name="Google Shape;577;p37"/>
          <p:cNvSpPr txBox="1">
            <a:spLocks noGrp="1"/>
          </p:cNvSpPr>
          <p:nvPr>
            <p:ph type="body" idx="1"/>
          </p:nvPr>
        </p:nvSpPr>
        <p:spPr>
          <a:xfrm>
            <a:off x="2963610" y="2700337"/>
            <a:ext cx="881222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ru-RU" sz="4000" u="sng">
                <a:solidFill>
                  <a:schemeClr val="hlink"/>
                </a:solidFill>
                <a:hlinkClick r:id="rId4"/>
              </a:rPr>
              <a:t>t.me/selihovkin</a:t>
            </a:r>
            <a:endParaRPr sz="4000"/>
          </a:p>
        </p:txBody>
      </p:sp>
      <p:grpSp>
        <p:nvGrpSpPr>
          <p:cNvPr id="579" name="Google Shape;579;p37"/>
          <p:cNvGrpSpPr/>
          <p:nvPr/>
        </p:nvGrpSpPr>
        <p:grpSpPr>
          <a:xfrm>
            <a:off x="3227770" y="1016654"/>
            <a:ext cx="3132390" cy="2774784"/>
            <a:chOff x="4340966" y="-387129"/>
            <a:chExt cx="3510067" cy="3396839"/>
          </a:xfrm>
        </p:grpSpPr>
        <p:pic>
          <p:nvPicPr>
            <p:cNvPr id="580" name="Google Shape;580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40966" y="-387129"/>
              <a:ext cx="3510067" cy="33968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37"/>
            <p:cNvSpPr/>
            <p:nvPr/>
          </p:nvSpPr>
          <p:spPr>
            <a:xfrm>
              <a:off x="4683834" y="809145"/>
              <a:ext cx="2420858" cy="189119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2" name="Google Shape;582;p37"/>
          <p:cNvCxnSpPr/>
          <p:nvPr/>
        </p:nvCxnSpPr>
        <p:spPr>
          <a:xfrm>
            <a:off x="4385223" y="4969482"/>
            <a:ext cx="0" cy="937220"/>
          </a:xfrm>
          <a:prstGeom prst="straightConnector1">
            <a:avLst/>
          </a:prstGeom>
          <a:noFill/>
          <a:ln w="152400" cap="flat" cmpd="sng">
            <a:solidFill>
              <a:srgbClr val="54813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583" name="Google Shape;583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33746" y="2158682"/>
            <a:ext cx="2160378" cy="1215212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37"/>
          <p:cNvSpPr/>
          <p:nvPr/>
        </p:nvSpPr>
        <p:spPr>
          <a:xfrm rot="5400000">
            <a:off x="4370946" y="2531335"/>
            <a:ext cx="846037" cy="522106"/>
          </a:xfrm>
          <a:prstGeom prst="triangle">
            <a:avLst>
              <a:gd name="adj" fmla="val 50000"/>
            </a:avLst>
          </a:prstGeom>
          <a:solidFill>
            <a:srgbClr val="3856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564;p36">
            <a:extLst>
              <a:ext uri="{FF2B5EF4-FFF2-40B4-BE49-F238E27FC236}">
                <a16:creationId xmlns:a16="http://schemas.microsoft.com/office/drawing/2014/main" id="{370E0719-BA4C-C340-8022-DF1D4EAE7EEE}"/>
              </a:ext>
            </a:extLst>
          </p:cNvPr>
          <p:cNvSpPr txBox="1"/>
          <p:nvPr/>
        </p:nvSpPr>
        <p:spPr>
          <a:xfrm>
            <a:off x="659567" y="3966936"/>
            <a:ext cx="7030387" cy="88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Ссылка на это видео - на канале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«нескучно об управлении проектами»</a:t>
            </a:r>
            <a:endParaRPr lang="ru-RU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Способ Курехина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Способ Курехина: «Ленин – гриб!»</a:t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8343" y="1926771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7"/>
          <p:cNvGrpSpPr/>
          <p:nvPr/>
        </p:nvGrpSpPr>
        <p:grpSpPr>
          <a:xfrm>
            <a:off x="3472542" y="747297"/>
            <a:ext cx="9442103" cy="5522875"/>
            <a:chOff x="1491341" y="965012"/>
            <a:chExt cx="9442103" cy="5522874"/>
          </a:xfrm>
        </p:grpSpPr>
        <p:pic>
          <p:nvPicPr>
            <p:cNvPr id="116" name="Google Shape;11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197732" y="965012"/>
              <a:ext cx="7735712" cy="4351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7"/>
            <p:cNvPicPr preferRelativeResize="0"/>
            <p:nvPr/>
          </p:nvPicPr>
          <p:blipFill rotWithShape="1">
            <a:blip r:embed="rId4">
              <a:alphaModFix/>
            </a:blip>
            <a:srcRect t="68632"/>
            <a:stretch/>
          </p:blipFill>
          <p:spPr>
            <a:xfrm>
              <a:off x="1491341" y="4336638"/>
              <a:ext cx="8817429" cy="21512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17"/>
          <p:cNvSpPr txBox="1"/>
          <p:nvPr/>
        </p:nvSpPr>
        <p:spPr>
          <a:xfrm>
            <a:off x="396411" y="747298"/>
            <a:ext cx="72671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 мне и правда живет рептилия?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8"/>
          <p:cNvGrpSpPr/>
          <p:nvPr/>
        </p:nvGrpSpPr>
        <p:grpSpPr>
          <a:xfrm flipH="1">
            <a:off x="414020" y="-696586"/>
            <a:ext cx="8746505" cy="7554587"/>
            <a:chOff x="3085417" y="-947602"/>
            <a:chExt cx="8697126" cy="7554587"/>
          </a:xfrm>
        </p:grpSpPr>
        <p:pic>
          <p:nvPicPr>
            <p:cNvPr id="124" name="Google Shape;124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6471" y="715227"/>
              <a:ext cx="7206072" cy="5891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8"/>
            <p:cNvSpPr/>
            <p:nvPr/>
          </p:nvSpPr>
          <p:spPr>
            <a:xfrm rot="1624862">
              <a:off x="3700290" y="-432063"/>
              <a:ext cx="3094892" cy="34465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814503">
              <a:off x="4254934" y="-71155"/>
              <a:ext cx="3221498" cy="32214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7" name="Google Shape;127;p18"/>
          <p:cNvSpPr txBox="1"/>
          <p:nvPr/>
        </p:nvSpPr>
        <p:spPr>
          <a:xfrm>
            <a:off x="7667632" y="3373512"/>
            <a:ext cx="4317251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«Рептильный мозг» –метафора а не факт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/>
              <a:t>Мифы</a:t>
            </a:r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 strike="sngStrike"/>
              <a:t>Рептильный мозг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800"/>
              <a:buChar char="•"/>
            </a:pPr>
            <a:r>
              <a:rPr lang="ru-RU">
                <a:solidFill>
                  <a:srgbClr val="757070"/>
                </a:solidFill>
              </a:rPr>
              <a:t>Иерархии в менеджменте</a:t>
            </a:r>
            <a:endParaRPr/>
          </a:p>
          <a:p>
            <a:pPr marL="228594" lvl="0" indent="-22859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070"/>
              </a:buClr>
              <a:buSzPts val="2800"/>
              <a:buChar char="•"/>
            </a:pPr>
            <a:r>
              <a:rPr lang="ru-RU">
                <a:solidFill>
                  <a:srgbClr val="757070"/>
                </a:solidFill>
              </a:rPr>
              <a:t>Эволюция управленческих подходов</a:t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 t="51873"/>
          <a:stretch/>
        </p:blipFill>
        <p:spPr>
          <a:xfrm>
            <a:off x="10350500" y="5780150"/>
            <a:ext cx="3683000" cy="106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413657" y="1887716"/>
            <a:ext cx="11502144" cy="1015663"/>
            <a:chOff x="413657" y="1887715"/>
            <a:chExt cx="11502144" cy="1015662"/>
          </a:xfrm>
        </p:grpSpPr>
        <p:sp>
          <p:nvSpPr>
            <p:cNvPr id="141" name="Google Shape;141;p20"/>
            <p:cNvSpPr/>
            <p:nvPr/>
          </p:nvSpPr>
          <p:spPr>
            <a:xfrm>
              <a:off x="413657" y="1955081"/>
              <a:ext cx="11502144" cy="887460"/>
            </a:xfrm>
            <a:prstGeom prst="rect">
              <a:avLst/>
            </a:prstGeom>
            <a:solidFill>
              <a:srgbClr val="76D6FF">
                <a:alpha val="30588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413657" y="1943809"/>
              <a:ext cx="3518452" cy="914400"/>
            </a:xfrm>
            <a:prstGeom prst="rect">
              <a:avLst/>
            </a:prstGeom>
            <a:solidFill>
              <a:srgbClr val="76D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Бирюзовые (teal)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0"/>
            <p:cNvSpPr txBox="1"/>
            <p:nvPr/>
          </p:nvSpPr>
          <p:spPr>
            <a:xfrm>
              <a:off x="4148640" y="2139399"/>
              <a:ext cx="312335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«Живой организм»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0"/>
            <p:cNvSpPr txBox="1"/>
            <p:nvPr/>
          </p:nvSpPr>
          <p:spPr>
            <a:xfrm>
              <a:off x="7371032" y="1887715"/>
              <a:ext cx="2270493" cy="1015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Эволюция как цель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Самоорганизация</a:t>
              </a:r>
              <a:endPara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Цельность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5" name="Google Shape;145;p20"/>
          <p:cNvGrpSpPr/>
          <p:nvPr/>
        </p:nvGrpSpPr>
        <p:grpSpPr>
          <a:xfrm>
            <a:off x="413658" y="2783650"/>
            <a:ext cx="11502145" cy="1015663"/>
            <a:chOff x="413657" y="2783646"/>
            <a:chExt cx="11502145" cy="1015663"/>
          </a:xfrm>
        </p:grpSpPr>
        <p:sp>
          <p:nvSpPr>
            <p:cNvPr id="146" name="Google Shape;146;p20"/>
            <p:cNvSpPr/>
            <p:nvPr/>
          </p:nvSpPr>
          <p:spPr>
            <a:xfrm>
              <a:off x="413657" y="2836415"/>
              <a:ext cx="11502144" cy="887460"/>
            </a:xfrm>
            <a:prstGeom prst="rect">
              <a:avLst/>
            </a:prstGeom>
            <a:solidFill>
              <a:srgbClr val="548135">
                <a:alpha val="1725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13657" y="2817417"/>
              <a:ext cx="3518452" cy="914400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Зеленые (green)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0"/>
            <p:cNvSpPr txBox="1"/>
            <p:nvPr/>
          </p:nvSpPr>
          <p:spPr>
            <a:xfrm>
              <a:off x="4181789" y="3013007"/>
              <a:ext cx="150021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«Семья»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 txBox="1"/>
            <p:nvPr/>
          </p:nvSpPr>
          <p:spPr>
            <a:xfrm>
              <a:off x="7371032" y="2783646"/>
              <a:ext cx="454477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Ценностно-ориентированный подход</a:t>
              </a:r>
              <a:endPara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«Empowerment»</a:t>
              </a:r>
              <a:endPara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Вовлечение заинтересованных сторон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0"/>
          <p:cNvGrpSpPr/>
          <p:nvPr/>
        </p:nvGrpSpPr>
        <p:grpSpPr>
          <a:xfrm>
            <a:off x="413657" y="3720710"/>
            <a:ext cx="11502144" cy="1015663"/>
            <a:chOff x="413657" y="3720706"/>
            <a:chExt cx="11502144" cy="1015663"/>
          </a:xfrm>
        </p:grpSpPr>
        <p:sp>
          <p:nvSpPr>
            <p:cNvPr id="151" name="Google Shape;151;p20"/>
            <p:cNvSpPr/>
            <p:nvPr/>
          </p:nvSpPr>
          <p:spPr>
            <a:xfrm>
              <a:off x="413657" y="3731562"/>
              <a:ext cx="11502144" cy="910380"/>
            </a:xfrm>
            <a:prstGeom prst="rect">
              <a:avLst/>
            </a:prstGeom>
            <a:solidFill>
              <a:srgbClr val="F4B081">
                <a:alpha val="1725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413657" y="3731817"/>
              <a:ext cx="3518452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Оранжевые (orange)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0"/>
            <p:cNvSpPr txBox="1"/>
            <p:nvPr/>
          </p:nvSpPr>
          <p:spPr>
            <a:xfrm>
              <a:off x="4148640" y="3927295"/>
              <a:ext cx="18517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«Машина»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7371032" y="3720706"/>
              <a:ext cx="239360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Меритократия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Инновации</a:t>
              </a:r>
              <a:endParaRPr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Ответственность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0"/>
          <p:cNvGrpSpPr/>
          <p:nvPr/>
        </p:nvGrpSpPr>
        <p:grpSpPr>
          <a:xfrm>
            <a:off x="413657" y="4641942"/>
            <a:ext cx="11502144" cy="925361"/>
            <a:chOff x="413657" y="4641942"/>
            <a:chExt cx="11502144" cy="925361"/>
          </a:xfrm>
        </p:grpSpPr>
        <p:sp>
          <p:nvSpPr>
            <p:cNvPr id="156" name="Google Shape;156;p20"/>
            <p:cNvSpPr/>
            <p:nvPr/>
          </p:nvSpPr>
          <p:spPr>
            <a:xfrm>
              <a:off x="413657" y="4641942"/>
              <a:ext cx="11502144" cy="925361"/>
            </a:xfrm>
            <a:prstGeom prst="rect">
              <a:avLst/>
            </a:prstGeom>
            <a:solidFill>
              <a:srgbClr val="FFD966">
                <a:alpha val="4431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413657" y="4646217"/>
              <a:ext cx="3518452" cy="914400"/>
            </a:xfrm>
            <a:prstGeom prst="rect">
              <a:avLst/>
            </a:prstGeom>
            <a:solidFill>
              <a:srgbClr val="FFD5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Янтарные (amber)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4153481" y="4841807"/>
              <a:ext cx="155683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«Армия»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 txBox="1"/>
            <p:nvPr/>
          </p:nvSpPr>
          <p:spPr>
            <a:xfrm>
              <a:off x="7371032" y="4687918"/>
              <a:ext cx="32019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Формальные роли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Стабильные процессы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0"/>
          <p:cNvGrpSpPr/>
          <p:nvPr/>
        </p:nvGrpSpPr>
        <p:grpSpPr>
          <a:xfrm>
            <a:off x="413658" y="5560729"/>
            <a:ext cx="11502144" cy="929524"/>
            <a:chOff x="413657" y="5560729"/>
            <a:chExt cx="11502144" cy="929524"/>
          </a:xfrm>
        </p:grpSpPr>
        <p:sp>
          <p:nvSpPr>
            <p:cNvPr id="161" name="Google Shape;161;p20"/>
            <p:cNvSpPr/>
            <p:nvPr/>
          </p:nvSpPr>
          <p:spPr>
            <a:xfrm>
              <a:off x="413657" y="5560729"/>
              <a:ext cx="3518452" cy="914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Красные (red)</a:t>
              </a:r>
              <a:endPara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4148640" y="5756320"/>
              <a:ext cx="23356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«Волчья стая»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7371032" y="5620660"/>
              <a:ext cx="38828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Авторитет вышестоящих</a:t>
              </a:r>
              <a:endPara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0" i="1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Разделение труда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413657" y="5564892"/>
              <a:ext cx="11502144" cy="925361"/>
            </a:xfrm>
            <a:prstGeom prst="rect">
              <a:avLst/>
            </a:prstGeom>
            <a:solidFill>
              <a:srgbClr val="C00000">
                <a:alpha val="1843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413657" y="4641944"/>
            <a:ext cx="11502144" cy="925361"/>
          </a:xfrm>
          <a:prstGeom prst="rect">
            <a:avLst/>
          </a:prstGeom>
          <a:solidFill>
            <a:srgbClr val="FFD966">
              <a:alpha val="4431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413657" y="3731563"/>
            <a:ext cx="11502144" cy="910380"/>
          </a:xfrm>
          <a:prstGeom prst="rect">
            <a:avLst/>
          </a:prstGeom>
          <a:solidFill>
            <a:srgbClr val="F4B081">
              <a:alpha val="1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/>
          <p:nvPr/>
        </p:nvSpPr>
        <p:spPr>
          <a:xfrm>
            <a:off x="413657" y="2836415"/>
            <a:ext cx="11502144" cy="887460"/>
          </a:xfrm>
          <a:prstGeom prst="rect">
            <a:avLst/>
          </a:prstGeom>
          <a:solidFill>
            <a:srgbClr val="548135">
              <a:alpha val="1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/>
          <p:nvPr/>
        </p:nvSpPr>
        <p:spPr>
          <a:xfrm>
            <a:off x="413657" y="1955082"/>
            <a:ext cx="11502144" cy="887460"/>
          </a:xfrm>
          <a:prstGeom prst="rect">
            <a:avLst/>
          </a:prstGeom>
          <a:solidFill>
            <a:srgbClr val="76D6FF">
              <a:alpha val="3058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74" name="Google Shape;174;p21"/>
          <p:cNvSpPr/>
          <p:nvPr/>
        </p:nvSpPr>
        <p:spPr>
          <a:xfrm>
            <a:off x="413658" y="1943809"/>
            <a:ext cx="3518452" cy="914400"/>
          </a:xfrm>
          <a:prstGeom prst="rect">
            <a:avLst/>
          </a:prstGeom>
          <a:solidFill>
            <a:srgbClr val="76D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Бирюзовые (teal)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413658" y="2817417"/>
            <a:ext cx="3518452" cy="914400"/>
          </a:xfrm>
          <a:prstGeom prst="rect">
            <a:avLst/>
          </a:prstGeom>
          <a:solidFill>
            <a:srgbClr val="5481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Зеленые (green)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1"/>
          <p:cNvSpPr/>
          <p:nvPr/>
        </p:nvSpPr>
        <p:spPr>
          <a:xfrm>
            <a:off x="413658" y="3731817"/>
            <a:ext cx="3518452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Оранжевые (orange)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1"/>
          <p:cNvSpPr/>
          <p:nvPr/>
        </p:nvSpPr>
        <p:spPr>
          <a:xfrm>
            <a:off x="413658" y="4646217"/>
            <a:ext cx="3518452" cy="914400"/>
          </a:xfrm>
          <a:prstGeom prst="rect">
            <a:avLst/>
          </a:prstGeom>
          <a:solidFill>
            <a:srgbClr val="FFD57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Янтарные (amber)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1"/>
          <p:cNvSpPr/>
          <p:nvPr/>
        </p:nvSpPr>
        <p:spPr>
          <a:xfrm>
            <a:off x="413658" y="5560729"/>
            <a:ext cx="3518452" cy="914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Красные (red)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4148639" y="2139399"/>
            <a:ext cx="3123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«Живой организм»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4181790" y="3013007"/>
            <a:ext cx="150021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«Семья»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4148639" y="3927295"/>
            <a:ext cx="185178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«Машина»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4153482" y="4841807"/>
            <a:ext cx="15568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«Армия»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4148640" y="5756319"/>
            <a:ext cx="23356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«Волчья стая»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7371033" y="1887716"/>
            <a:ext cx="227049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Эволюция как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Самоорганизация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Цельность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7371032" y="2783646"/>
            <a:ext cx="45447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Ценностно-ориентированный подход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«Empowerment»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Вовлечение заинтересованных сторон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1"/>
          <p:cNvSpPr txBox="1"/>
          <p:nvPr/>
        </p:nvSpPr>
        <p:spPr>
          <a:xfrm>
            <a:off x="7371031" y="3720706"/>
            <a:ext cx="23936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Меритократия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Инновации</a:t>
            </a:r>
            <a:endParaRPr sz="20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Ответственность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1"/>
          <p:cNvSpPr txBox="1"/>
          <p:nvPr/>
        </p:nvSpPr>
        <p:spPr>
          <a:xfrm>
            <a:off x="7371033" y="4687919"/>
            <a:ext cx="320196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Формальные роли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Стабильные процессы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1"/>
          <p:cNvSpPr txBox="1"/>
          <p:nvPr/>
        </p:nvSpPr>
        <p:spPr>
          <a:xfrm>
            <a:off x="7371031" y="5620662"/>
            <a:ext cx="38828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Авторитет вышестоящих</a:t>
            </a:r>
            <a:endParaRPr sz="24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Разделение труда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413657" y="5564893"/>
            <a:ext cx="11502144" cy="925361"/>
          </a:xfrm>
          <a:prstGeom prst="rect">
            <a:avLst/>
          </a:prstGeom>
          <a:solidFill>
            <a:srgbClr val="C00000">
              <a:alpha val="1843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21"/>
          <p:cNvGrpSpPr/>
          <p:nvPr/>
        </p:nvGrpSpPr>
        <p:grpSpPr>
          <a:xfrm flipH="1">
            <a:off x="9350679" y="54639"/>
            <a:ext cx="2013262" cy="1738649"/>
            <a:chOff x="3085417" y="-947602"/>
            <a:chExt cx="8697126" cy="7554587"/>
          </a:xfrm>
        </p:grpSpPr>
        <p:pic>
          <p:nvPicPr>
            <p:cNvPr id="191" name="Google Shape;191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576471" y="715227"/>
              <a:ext cx="7206072" cy="5891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1"/>
            <p:cNvSpPr/>
            <p:nvPr/>
          </p:nvSpPr>
          <p:spPr>
            <a:xfrm rot="1624862">
              <a:off x="3700290" y="-432063"/>
              <a:ext cx="3094892" cy="34465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1"/>
                <a:buFont typeface="Arial"/>
                <a:buNone/>
              </a:pPr>
              <a:endParaRPr sz="1351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3" name="Google Shape;19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3814503">
              <a:off x="4254934" y="-71155"/>
              <a:ext cx="3221498" cy="32214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570</Words>
  <Application>Microsoft Macintosh PowerPoint</Application>
  <PresentationFormat>Widescreen</PresentationFormat>
  <Paragraphs>247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Мифы в управлении проектами</vt:lpstr>
      <vt:lpstr>Мифы</vt:lpstr>
      <vt:lpstr>Способ Курехина</vt:lpstr>
      <vt:lpstr>Способ Курехина: «Ленин – гриб!»</vt:lpstr>
      <vt:lpstr>PowerPoint Presentation</vt:lpstr>
      <vt:lpstr>PowerPoint Presentation</vt:lpstr>
      <vt:lpstr>Мифы</vt:lpstr>
      <vt:lpstr>PowerPoint Presentation</vt:lpstr>
      <vt:lpstr>PowerPoint Presentation</vt:lpstr>
      <vt:lpstr>Иерархия вредна?</vt:lpstr>
      <vt:lpstr>Мифы</vt:lpstr>
      <vt:lpstr>Взгляд на Кеневин фреймворк (Cynefin framework)</vt:lpstr>
      <vt:lpstr>Взгляд на Кеневин фреймворк (Cynefin framework)</vt:lpstr>
      <vt:lpstr>Взгляд на Кеневин фреймворк (Cynefin framework)</vt:lpstr>
      <vt:lpstr>Взгляд на Кеневин фреймворк (Cynefin framework)</vt:lpstr>
      <vt:lpstr>Взгляд на Кеневин фреймворк (Cynefin framework)</vt:lpstr>
      <vt:lpstr>PowerPoint Presentation</vt:lpstr>
      <vt:lpstr>Взгляд на Кеневин фреймворк (Cynefin framework)</vt:lpstr>
      <vt:lpstr>PowerPoint Presentation</vt:lpstr>
      <vt:lpstr>PowerPoint Presentation</vt:lpstr>
      <vt:lpstr>PowerPoint Presentation</vt:lpstr>
      <vt:lpstr>Взгляд на Кеневин фреймворк (Cynefin framework)</vt:lpstr>
      <vt:lpstr>Мифы</vt:lpstr>
      <vt:lpstr>Спасибо!</vt:lpstr>
      <vt:lpstr>Спасибо!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в управлении проектами</dc:title>
  <cp:lastModifiedBy>Иван Селиховкин</cp:lastModifiedBy>
  <cp:revision>2</cp:revision>
  <dcterms:modified xsi:type="dcterms:W3CDTF">2019-11-22T10:02:45Z</dcterms:modified>
</cp:coreProperties>
</file>