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4"/>
  </p:notesMasterIdLst>
  <p:sldIdLst>
    <p:sldId id="256" r:id="rId2"/>
    <p:sldId id="258" r:id="rId3"/>
    <p:sldId id="259" r:id="rId4"/>
    <p:sldId id="261" r:id="rId5"/>
    <p:sldId id="260" r:id="rId6"/>
    <p:sldId id="263" r:id="rId7"/>
    <p:sldId id="264" r:id="rId8"/>
    <p:sldId id="257" r:id="rId9"/>
    <p:sldId id="265" r:id="rId10"/>
    <p:sldId id="266" r:id="rId11"/>
    <p:sldId id="268" r:id="rId12"/>
    <p:sldId id="270" r:id="rId13"/>
    <p:sldId id="272" r:id="rId14"/>
    <p:sldId id="274" r:id="rId15"/>
    <p:sldId id="275" r:id="rId16"/>
    <p:sldId id="276" r:id="rId17"/>
    <p:sldId id="279" r:id="rId18"/>
    <p:sldId id="282" r:id="rId19"/>
    <p:sldId id="285" r:id="rId20"/>
    <p:sldId id="283" r:id="rId21"/>
    <p:sldId id="281" r:id="rId22"/>
    <p:sldId id="284" r:id="rId23"/>
    <p:sldId id="280" r:id="rId24"/>
    <p:sldId id="286" r:id="rId25"/>
    <p:sldId id="287" r:id="rId26"/>
    <p:sldId id="288" r:id="rId27"/>
    <p:sldId id="289" r:id="rId28"/>
    <p:sldId id="290" r:id="rId29"/>
    <p:sldId id="291" r:id="rId30"/>
    <p:sldId id="326" r:id="rId31"/>
    <p:sldId id="292" r:id="rId32"/>
    <p:sldId id="327" r:id="rId33"/>
    <p:sldId id="293" r:id="rId34"/>
    <p:sldId id="294" r:id="rId35"/>
    <p:sldId id="295" r:id="rId36"/>
    <p:sldId id="325" r:id="rId37"/>
    <p:sldId id="296" r:id="rId38"/>
    <p:sldId id="324" r:id="rId39"/>
    <p:sldId id="297" r:id="rId40"/>
    <p:sldId id="322" r:id="rId41"/>
    <p:sldId id="328" r:id="rId42"/>
    <p:sldId id="298" r:id="rId43"/>
    <p:sldId id="299" r:id="rId44"/>
    <p:sldId id="300" r:id="rId45"/>
    <p:sldId id="301" r:id="rId46"/>
    <p:sldId id="302" r:id="rId47"/>
    <p:sldId id="304" r:id="rId48"/>
    <p:sldId id="306" r:id="rId49"/>
    <p:sldId id="307" r:id="rId50"/>
    <p:sldId id="308" r:id="rId51"/>
    <p:sldId id="309" r:id="rId52"/>
    <p:sldId id="310" r:id="rId53"/>
    <p:sldId id="311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FF8F00"/>
    <a:srgbClr val="F1A735"/>
    <a:srgbClr val="008AFF"/>
    <a:srgbClr val="B48D1E"/>
    <a:srgbClr val="856F22"/>
    <a:srgbClr val="6D511F"/>
    <a:srgbClr val="EC6718"/>
    <a:srgbClr val="94371B"/>
    <a:srgbClr val="673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3" autoAdjust="0"/>
  </p:normalViewPr>
  <p:slideViewPr>
    <p:cSldViewPr snapToGrid="0">
      <p:cViewPr varScale="1">
        <p:scale>
          <a:sx n="69" d="100"/>
          <a:sy n="69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D3F13-0E98-483C-B5A3-761A05C45FB9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A7EE1-30F0-4834-BC85-BB1D66818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1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438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76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87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44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953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87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154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88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906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70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4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37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5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41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69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48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027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88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398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551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1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106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351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09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24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217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76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190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86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3747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245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406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630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428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455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338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924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4864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577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88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7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совсем согласен, что точность расчета здесь «небольшая». При правильном использовании тест-скриптов,</a:t>
            </a:r>
            <a:r>
              <a:rPr lang="ru-RU" baseline="0" dirty="0" smtClean="0"/>
              <a:t> а следовательно с увеличением трудозатрат точность можно привести к среднему или даже высокому значению.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89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35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A7EE1-30F0-4834-BC85-BB1D66818DC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4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-1588"/>
            <a:ext cx="12192000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ru-RU" sz="3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-1588"/>
            <a:ext cx="6192011" cy="144000"/>
          </a:xfrm>
          <a:prstGeom prst="rect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2714625" y="2333625"/>
            <a:ext cx="7019925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4500" b="1" kern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Образец заголовка</a:t>
            </a:r>
            <a:endParaRPr lang="ru-RU" sz="4500" b="1" kern="1200" dirty="0">
              <a:solidFill>
                <a:schemeClr val="accent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304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2714625" y="2333625"/>
            <a:ext cx="7019925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68580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4500" b="1" kern="120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Образец заголовка</a:t>
            </a:r>
            <a:endParaRPr lang="ru-RU" sz="4500" b="1" kern="1200" dirty="0">
              <a:solidFill>
                <a:schemeClr val="accent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-1" y="-1588"/>
            <a:ext cx="6192011" cy="144000"/>
          </a:xfrm>
          <a:prstGeom prst="rect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597604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6192011" cy="144000"/>
          </a:xfrm>
          <a:prstGeom prst="rect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91883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686" y="1333500"/>
            <a:ext cx="11636829" cy="52224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073559"/>
            <a:ext cx="12192000" cy="45719"/>
          </a:xfrm>
          <a:prstGeom prst="rect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26846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77642"/>
            <a:ext cx="12192000" cy="45719"/>
          </a:xfrm>
          <a:prstGeom prst="rect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76207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686" y="1632857"/>
            <a:ext cx="11636829" cy="4923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588"/>
            <a:ext cx="1219200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39616" y="6716985"/>
            <a:ext cx="9552384" cy="144000"/>
          </a:xfrm>
          <a:prstGeom prst="rect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03438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9" r:id="rId3"/>
    <p:sldLayoutId id="2147483674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lang="ru-RU" sz="3400" b="1" kern="1200" dirty="0">
          <a:solidFill>
            <a:schemeClr val="accent2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11" Type="http://schemas.openxmlformats.org/officeDocument/2006/relationships/image" Target="../media/image28.emf"/><Relationship Id="rId5" Type="http://schemas.openxmlformats.org/officeDocument/2006/relationships/image" Target="../media/image21.emf"/><Relationship Id="rId10" Type="http://schemas.openxmlformats.org/officeDocument/2006/relationships/image" Target="../media/image27.emf"/><Relationship Id="rId4" Type="http://schemas.openxmlformats.org/officeDocument/2006/relationships/image" Target="../media/image20.emf"/><Relationship Id="rId9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25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0" Type="http://schemas.openxmlformats.org/officeDocument/2006/relationships/image" Target="../media/image24.emf"/><Relationship Id="rId4" Type="http://schemas.openxmlformats.org/officeDocument/2006/relationships/image" Target="../media/image20.emf"/><Relationship Id="rId9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29173" y="1452378"/>
            <a:ext cx="9803423" cy="894128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b="1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Подбираем сервер для 1С: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ERP</a:t>
            </a:r>
            <a:endParaRPr lang="ru-RU" altLang="ru-RU" sz="5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568788" y="2728971"/>
            <a:ext cx="9144000" cy="150201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Онянов Виталий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Ведущий разработчик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1C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615" y="4613455"/>
            <a:ext cx="2730346" cy="8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" y="400050"/>
            <a:ext cx="6810375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7" y="1409700"/>
            <a:ext cx="11134725" cy="5010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57237" y="2831307"/>
            <a:ext cx="9929813" cy="304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82275" y="6022182"/>
            <a:ext cx="1228725" cy="304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3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61962"/>
            <a:ext cx="8362950" cy="1895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566987"/>
            <a:ext cx="7543800" cy="3400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6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61962"/>
            <a:ext cx="8362950" cy="1895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2557462"/>
            <a:ext cx="7572375" cy="1952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0" y="1262062"/>
            <a:ext cx="4838700" cy="5210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7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61962"/>
            <a:ext cx="8362950" cy="1895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2547937"/>
            <a:ext cx="10039350" cy="3990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708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062037"/>
            <a:ext cx="10325100" cy="473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43800" y="2612232"/>
            <a:ext cx="1828800" cy="3045618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062037"/>
            <a:ext cx="10325100" cy="473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81675" y="2607469"/>
            <a:ext cx="1796415" cy="3045618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7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1С:</a:t>
            </a:r>
            <a:r>
              <a:rPr lang="en-US" dirty="0"/>
              <a:t>ERP </a:t>
            </a:r>
            <a:r>
              <a:rPr lang="ru-RU" dirty="0" smtClean="0"/>
              <a:t>и Тест-центр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0"/>
            <a:ext cx="11238140" cy="50319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1С: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ERP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есть релиз со встроенным тест-центром</a:t>
            </a: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Специализированная демонстрационная база на основе решения "1С:ERP Управление предприятием 2", включающая в себя интегрированный инструмент "Тест-центр" и необходимые дополнительные тестовые обработки с готовыми тестовыми сценариями</a:t>
            </a: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1С: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ERP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тест-центре реализовано довольно много сценариев тестирования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использовать типовые сценарии или адаптировать их под свои процессы, а также разрабатывать собственные тест-скрипты</a:t>
            </a:r>
            <a:endParaRPr lang="ru-RU" sz="17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19" y="424934"/>
            <a:ext cx="5501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https://its.1c.ru/video/erp_automation_stress_testing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19" y="949500"/>
            <a:ext cx="7172962" cy="5304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48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Типовые сценарии для </a:t>
            </a:r>
            <a:r>
              <a:rPr lang="ru-RU" dirty="0"/>
              <a:t>1С:</a:t>
            </a:r>
            <a:r>
              <a:rPr lang="en-US" dirty="0"/>
              <a:t>ERP </a:t>
            </a:r>
            <a:r>
              <a:rPr lang="ru-RU" dirty="0"/>
              <a:t>и </a:t>
            </a:r>
            <a:r>
              <a:rPr lang="ru-RU" dirty="0" smtClean="0"/>
              <a:t>Тест-центра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0"/>
            <a:ext cx="11238140" cy="50319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Закупки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Разные варианты обеспечения («Подпитка»)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Закупка по импорту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Прием на комиссию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Ордерная схема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Возвратная тара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Подотчет</a:t>
            </a:r>
          </a:p>
        </p:txBody>
      </p:sp>
    </p:spTree>
    <p:extLst>
      <p:ext uri="{BB962C8B-B14F-4D97-AF65-F5344CB8AC3E}">
        <p14:creationId xmlns:p14="http://schemas.microsoft.com/office/powerpoint/2010/main" val="22077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185737"/>
            <a:ext cx="106584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прежде…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245" y="1612490"/>
            <a:ext cx="10668000" cy="494343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не являюсь экспертом в данном вопросе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не работаю с железом напрямую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 давно ничего не «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админил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Мою статью на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Infostart.ru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strike="sngStrik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облил грязью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раскритиковал в пух и прах Е. Гилев</a:t>
            </a:r>
          </a:p>
        </p:txBody>
      </p:sp>
    </p:spTree>
    <p:extLst>
      <p:ext uri="{BB962C8B-B14F-4D97-AF65-F5344CB8AC3E}">
        <p14:creationId xmlns:p14="http://schemas.microsoft.com/office/powerpoint/2010/main" val="16304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Типовые сценарии для </a:t>
            </a:r>
            <a:r>
              <a:rPr lang="ru-RU" dirty="0"/>
              <a:t>1С:</a:t>
            </a:r>
            <a:r>
              <a:rPr lang="en-US" dirty="0"/>
              <a:t>ERP </a:t>
            </a:r>
            <a:r>
              <a:rPr lang="ru-RU" dirty="0"/>
              <a:t>и </a:t>
            </a:r>
            <a:r>
              <a:rPr lang="ru-RU" dirty="0" smtClean="0"/>
              <a:t>Тест-центра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0"/>
            <a:ext cx="11238140" cy="50319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Закупки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Продажи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Разные варианты обеспечения («Подпитка»)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Корректировка / возврат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Ордерная схема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Возвратная тара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Условия продаж</a:t>
            </a:r>
          </a:p>
        </p:txBody>
      </p:sp>
    </p:spTree>
    <p:extLst>
      <p:ext uri="{BB962C8B-B14F-4D97-AF65-F5344CB8AC3E}">
        <p14:creationId xmlns:p14="http://schemas.microsoft.com/office/powerpoint/2010/main" val="17004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37" y="261937"/>
            <a:ext cx="74771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8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Типовые сценарии для </a:t>
            </a:r>
            <a:r>
              <a:rPr lang="ru-RU" dirty="0"/>
              <a:t>1С:</a:t>
            </a:r>
            <a:r>
              <a:rPr lang="en-US" dirty="0"/>
              <a:t>ERP </a:t>
            </a:r>
            <a:r>
              <a:rPr lang="ru-RU" dirty="0"/>
              <a:t>и </a:t>
            </a:r>
            <a:r>
              <a:rPr lang="ru-RU" dirty="0" smtClean="0"/>
              <a:t>Тест-центра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0"/>
            <a:ext cx="11238140" cy="50319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Закупки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Продажи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Производство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Взаиморасчеты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Складские операции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Регламентные 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297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Нагрузочное тестирование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0"/>
            <a:ext cx="11238140" cy="50319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Минусы: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Дорого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Но:</a:t>
            </a: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Реализовано много готовых сценариев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Оборудование можно взять в аренду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Есть возможность получить тестовые лицензии 1С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привлечь подрядчика для выполнения тестирования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получить очень релевантные результаты, сразу увидеть узкие места будущей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1531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начать?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1"/>
            <a:ext cx="11238140" cy="1483360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Какая должна быть конфигурация для начального нагрузочного теста?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делать, если денег на нагрузочный тест нет?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567680" y="3230880"/>
            <a:ext cx="1066800" cy="10871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4375" y="4846319"/>
            <a:ext cx="11238140" cy="1117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Рабочая система, аналогичная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целевой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 конфигураций можно обратиться к внешнему подрядчику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4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http://www.gilev.ru/podbor/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1159510"/>
            <a:ext cx="88296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http://www.gilev.ru/podbor/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785" y="1808480"/>
            <a:ext cx="8582430" cy="397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52675" y="2181225"/>
            <a:ext cx="7753350" cy="1628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Рекомендации по архитектуре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Рекомендации по архитектуре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1"/>
            <a:ext cx="11238140" cy="1483360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Объединять роли сервера приложений и сервера баз данных?</a:t>
            </a:r>
          </a:p>
        </p:txBody>
      </p:sp>
    </p:spTree>
    <p:extLst>
      <p:ext uri="{BB962C8B-B14F-4D97-AF65-F5344CB8AC3E}">
        <p14:creationId xmlns:p14="http://schemas.microsoft.com/office/powerpoint/2010/main" val="39414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Рекомендации по архитектуре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0"/>
            <a:ext cx="11238140" cy="4866639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Объединять роли сервера приложений и сервера баз данных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фиксированном бюджете выгоднее вложить средства в один производительный сервер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Shared Memory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Ресурсы сервера можно распределить между ролями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Разделять роли только для очень высокопроизводительных систем</a:t>
            </a:r>
          </a:p>
          <a:p>
            <a:pPr lvl="1"/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5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Тогда почему?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245" y="1573162"/>
            <a:ext cx="10668000" cy="4982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 участвовал в нескольких крупных внедрениях 1С: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ERP (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не только)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 занимался вопросами производительности 1С: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ERP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 сделал несколько «успешных» подборов оборудования для крупных внедрений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Эта тема сейчас очень актуальна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Тема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холиварная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так почему бы немного и не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похоливарить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=)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4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672" y="2326602"/>
            <a:ext cx="1849441" cy="157415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5257538" y="4104040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Сервер приложений и баз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167091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Рекомендации по архитектуре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1"/>
            <a:ext cx="11238140" cy="1798320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Объединять роли сервера приложений и сервера баз данных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сервере приложений и сервере баз данных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строго запрещено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поднимать какие-нибудь посторонние службы</a:t>
            </a: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567680" y="3230880"/>
            <a:ext cx="1066800" cy="108712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4375" y="4846319"/>
            <a:ext cx="11238140" cy="135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Серверы терминалов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обязательно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должны быть обособлены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Неконтролируемая нагрузка пользователей</a:t>
            </a: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DFSS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672" y="2326602"/>
            <a:ext cx="1849441" cy="15741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909" y="3281780"/>
            <a:ext cx="1849441" cy="1584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629" y="3814008"/>
            <a:ext cx="1849441" cy="1584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910" y="4442763"/>
            <a:ext cx="444228" cy="841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841" y="4533492"/>
            <a:ext cx="444228" cy="841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772" y="4624221"/>
            <a:ext cx="444228" cy="841359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278629" y="5465580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Терминальные сервера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8189" y="5398581"/>
            <a:ext cx="897523" cy="8956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377" y="5418697"/>
            <a:ext cx="897523" cy="8956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953" y="5418696"/>
            <a:ext cx="897523" cy="895641"/>
          </a:xfrm>
          <a:prstGeom prst="rect">
            <a:avLst/>
          </a:prstGeom>
        </p:spPr>
      </p:pic>
      <p:sp>
        <p:nvSpPr>
          <p:cNvPr id="28" name="Скругленный прямоугольник 27"/>
          <p:cNvSpPr/>
          <p:nvPr/>
        </p:nvSpPr>
        <p:spPr>
          <a:xfrm>
            <a:off x="8649552" y="5545265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Рабочие станции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9" name="Соединительная линия уступом 48"/>
          <p:cNvCxnSpPr>
            <a:stCxn id="4" idx="0"/>
            <a:endCxn id="2" idx="1"/>
          </p:cNvCxnSpPr>
          <p:nvPr/>
        </p:nvCxnSpPr>
        <p:spPr>
          <a:xfrm rot="5400000" flipH="1" flipV="1">
            <a:off x="3942847" y="2374183"/>
            <a:ext cx="700328" cy="2179322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20" idx="0"/>
            <a:endCxn id="2" idx="2"/>
          </p:cNvCxnSpPr>
          <p:nvPr/>
        </p:nvCxnSpPr>
        <p:spPr>
          <a:xfrm rot="5400000" flipH="1" flipV="1">
            <a:off x="5558261" y="4649449"/>
            <a:ext cx="1497823" cy="44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257538" y="4104040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Сервер приложений и баз данных</a:t>
            </a:r>
          </a:p>
        </p:txBody>
      </p:sp>
    </p:spTree>
    <p:extLst>
      <p:ext uri="{BB962C8B-B14F-4D97-AF65-F5344CB8AC3E}">
        <p14:creationId xmlns:p14="http://schemas.microsoft.com/office/powerpoint/2010/main" val="23632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Рекомендации по архитектуре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1"/>
            <a:ext cx="11238140" cy="4787152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Объединять роли сервера приложений и сервера баз данных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сервере приложений и сервере баз данных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строго запрещено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поднимать какие-нибудь посторонние службы</a:t>
            </a:r>
          </a:p>
          <a:p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Серверы терминалов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обязательно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должны быть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обособлены</a:t>
            </a:r>
          </a:p>
          <a:p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Web-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сервер?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Рекомендации по архитектуре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1"/>
            <a:ext cx="11238140" cy="4787152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Объединять роли сервера приложений и сервера баз данных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сервере приложений и сервере баз данных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строго запрещено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поднимать какие-нибудь посторонние службы</a:t>
            </a:r>
          </a:p>
          <a:p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Серверы терминалов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обязательно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должны быть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обособлены</a:t>
            </a:r>
          </a:p>
          <a:p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Web-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развернуть на сервере приложений, если нагрузка небольшая и доступ только из локальной сети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Должен быть обособлен, если «смотрит» во внешнюю сеть или планируется значительная нагрузка</a:t>
            </a:r>
          </a:p>
          <a:p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9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Рекомендации по архитектуре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1"/>
            <a:ext cx="11238140" cy="4787152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Объединять роли сервера приложений и сервера баз данных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сервере приложений и сервере баз данных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строго запрещено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поднимать какие-нибудь посторонние службы</a:t>
            </a:r>
          </a:p>
          <a:p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Серверы терминалов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обязательно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должны быть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обособлены</a:t>
            </a:r>
          </a:p>
          <a:p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Web-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 должен быть обособлен, если «смотрит» во внешнюю сеть или планируется значительная нагрузка</a:t>
            </a:r>
          </a:p>
          <a:p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672" y="2326602"/>
            <a:ext cx="1849441" cy="15741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909" y="3281780"/>
            <a:ext cx="1849441" cy="1584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629" y="3814008"/>
            <a:ext cx="1849441" cy="1584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910" y="4442763"/>
            <a:ext cx="444228" cy="841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841" y="4533492"/>
            <a:ext cx="444228" cy="841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772" y="4624221"/>
            <a:ext cx="444228" cy="841359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278629" y="5465580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Терминальные сервера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8189" y="5398581"/>
            <a:ext cx="897523" cy="8956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1377" y="5418697"/>
            <a:ext cx="897523" cy="8956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953" y="5418696"/>
            <a:ext cx="897523" cy="895641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3351763" y="280437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Web-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сервер «наружу»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649552" y="5545265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Рабочие станции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7" name="Соединительная линия уступом 46"/>
          <p:cNvCxnSpPr>
            <a:stCxn id="2" idx="0"/>
            <a:endCxn id="5" idx="3"/>
          </p:cNvCxnSpPr>
          <p:nvPr/>
        </p:nvCxnSpPr>
        <p:spPr>
          <a:xfrm rot="16200000" flipV="1">
            <a:off x="4917156" y="936365"/>
            <a:ext cx="635151" cy="2145324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4" idx="0"/>
            <a:endCxn id="2" idx="1"/>
          </p:cNvCxnSpPr>
          <p:nvPr/>
        </p:nvCxnSpPr>
        <p:spPr>
          <a:xfrm rot="5400000" flipH="1" flipV="1">
            <a:off x="3942847" y="2374183"/>
            <a:ext cx="700328" cy="2179322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20" idx="0"/>
            <a:endCxn id="2" idx="2"/>
          </p:cNvCxnSpPr>
          <p:nvPr/>
        </p:nvCxnSpPr>
        <p:spPr>
          <a:xfrm rot="5400000" flipH="1" flipV="1">
            <a:off x="5558261" y="4649449"/>
            <a:ext cx="1497823" cy="44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257538" y="4104040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Сервер приложений и баз данных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0121" y="815444"/>
            <a:ext cx="2041948" cy="17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Рекомендации по архитектуре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1"/>
            <a:ext cx="11238140" cy="4787152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Объединять роли сервера приложений и сервера баз данных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сервере приложений и сервере баз данных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строго запрещено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поднимать какие-нибудь посторонние службы</a:t>
            </a:r>
          </a:p>
          <a:p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Серверы терминалов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обязательно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должны быть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обособлены</a:t>
            </a:r>
          </a:p>
          <a:p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Web-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 должен быть обособлен, если «смотрит» во внешнюю сеть или планируется значительная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нагрузка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Желательно разделять рабочую среду от тестовой / разработочной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минимум «разносить» по разным службам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10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672" y="2326602"/>
            <a:ext cx="1849441" cy="15741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909" y="3281780"/>
            <a:ext cx="1849441" cy="1584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629" y="3814008"/>
            <a:ext cx="1849441" cy="1584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910" y="4442763"/>
            <a:ext cx="444228" cy="841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841" y="4533492"/>
            <a:ext cx="444228" cy="841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772" y="4624221"/>
            <a:ext cx="444228" cy="8413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6867" y="2326602"/>
            <a:ext cx="1849441" cy="1574156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278629" y="5465580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Терминальные сервера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8189" y="5398581"/>
            <a:ext cx="897523" cy="8956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377" y="5418697"/>
            <a:ext cx="897523" cy="8956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4953" y="5418696"/>
            <a:ext cx="897523" cy="8956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8081" y="4446826"/>
            <a:ext cx="897523" cy="8685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30558" y="4445508"/>
            <a:ext cx="897523" cy="868500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9516137" y="1592884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Среда разработки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649552" y="5545265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Рабочие станции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9" name="Соединительная линия уступом 48"/>
          <p:cNvCxnSpPr>
            <a:stCxn id="4" idx="0"/>
            <a:endCxn id="2" idx="1"/>
          </p:cNvCxnSpPr>
          <p:nvPr/>
        </p:nvCxnSpPr>
        <p:spPr>
          <a:xfrm rot="5400000" flipH="1" flipV="1">
            <a:off x="3942847" y="2374183"/>
            <a:ext cx="700328" cy="2179322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20" idx="0"/>
            <a:endCxn id="2" idx="2"/>
          </p:cNvCxnSpPr>
          <p:nvPr/>
        </p:nvCxnSpPr>
        <p:spPr>
          <a:xfrm rot="5400000" flipH="1" flipV="1">
            <a:off x="5558261" y="4649449"/>
            <a:ext cx="1497823" cy="44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257538" y="4104040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Сервер приложений и баз данных</a:t>
            </a:r>
          </a:p>
        </p:txBody>
      </p:sp>
      <p:cxnSp>
        <p:nvCxnSpPr>
          <p:cNvPr id="57" name="Соединительная линия уступом 56"/>
          <p:cNvCxnSpPr>
            <a:stCxn id="24" idx="0"/>
            <a:endCxn id="12" idx="2"/>
          </p:cNvCxnSpPr>
          <p:nvPr/>
        </p:nvCxnSpPr>
        <p:spPr>
          <a:xfrm rot="5400000" flipH="1" flipV="1">
            <a:off x="9713079" y="3966999"/>
            <a:ext cx="544750" cy="412268"/>
          </a:xfrm>
          <a:prstGeom prst="bentConnector3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3" idx="0"/>
            <a:endCxn id="12" idx="2"/>
          </p:cNvCxnSpPr>
          <p:nvPr/>
        </p:nvCxnSpPr>
        <p:spPr>
          <a:xfrm rot="16200000" flipV="1">
            <a:off x="10161182" y="3931164"/>
            <a:ext cx="546068" cy="485255"/>
          </a:xfrm>
          <a:prstGeom prst="bentConnector3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3351763" y="280437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Web-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сервер «наружу»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0" name="Соединительная линия уступом 29"/>
          <p:cNvCxnSpPr>
            <a:endCxn id="31" idx="3"/>
          </p:cNvCxnSpPr>
          <p:nvPr/>
        </p:nvCxnSpPr>
        <p:spPr>
          <a:xfrm rot="16200000" flipV="1">
            <a:off x="4917156" y="936365"/>
            <a:ext cx="635151" cy="2145324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0121" y="815444"/>
            <a:ext cx="2041948" cy="17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Рекомендации по архитектуре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1"/>
            <a:ext cx="11238140" cy="4787152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Объединять роли сервера приложений и сервера баз данных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сервере приложений и сервере баз данных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строго запрещено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поднимать какие-нибудь посторонние службы</a:t>
            </a:r>
          </a:p>
          <a:p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Серверы терминалов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обязательно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должны быть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обособлены</a:t>
            </a:r>
          </a:p>
          <a:p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Web-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 должен быть обособлен, если «смотрит» во внешнюю сеть или планируется значительная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нагрузка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Желательно разделять рабочую среду от тестовой / разработочной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Использовать сервер лицензирования для программных лицензий</a:t>
            </a:r>
          </a:p>
          <a:p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 отказоустойчивость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245" y="1573162"/>
            <a:ext cx="10668000" cy="4982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Любой компонент системы может выйти из строя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Сделать полностью отказоустойчивый контур – можно, но надо оценивать необходимость и соответствующие затраты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и как резервировать – определяется требованием бизнеса, его финансовыми возможностями и стоимостью простоя системы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забываем про резервные копии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0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672" y="2326602"/>
            <a:ext cx="1849441" cy="15741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909" y="3281780"/>
            <a:ext cx="1849441" cy="15845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629" y="3814008"/>
            <a:ext cx="1849441" cy="1584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910" y="4442763"/>
            <a:ext cx="444228" cy="8413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7841" y="4533492"/>
            <a:ext cx="444228" cy="841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2772" y="4624221"/>
            <a:ext cx="444228" cy="8413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66867" y="2326602"/>
            <a:ext cx="1849441" cy="15741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9948" y="496323"/>
            <a:ext cx="798688" cy="106941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278629" y="5465580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Терминальные сервера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8189" y="5398581"/>
            <a:ext cx="897523" cy="8956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1377" y="5418697"/>
            <a:ext cx="897523" cy="8956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4953" y="5418696"/>
            <a:ext cx="897523" cy="8956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8081" y="4446826"/>
            <a:ext cx="897523" cy="8685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0558" y="4445508"/>
            <a:ext cx="897523" cy="868500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8395046" y="222708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Сервер лицензирования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516137" y="1592884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Среда разработки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649552" y="5545265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Рабочие станции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0" name="Соединительная линия уступом 39"/>
          <p:cNvCxnSpPr>
            <a:stCxn id="13" idx="3"/>
            <a:endCxn id="12" idx="1"/>
          </p:cNvCxnSpPr>
          <p:nvPr/>
        </p:nvCxnSpPr>
        <p:spPr>
          <a:xfrm>
            <a:off x="8208636" y="1031029"/>
            <a:ext cx="1058231" cy="2082651"/>
          </a:xfrm>
          <a:prstGeom prst="bentConnector3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13" idx="2"/>
            <a:endCxn id="2" idx="3"/>
          </p:cNvCxnSpPr>
          <p:nvPr/>
        </p:nvCxnSpPr>
        <p:spPr>
          <a:xfrm rot="5400000">
            <a:off x="6746731" y="2051118"/>
            <a:ext cx="1547945" cy="577179"/>
          </a:xfrm>
          <a:prstGeom prst="bentConnector2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stCxn id="4" idx="0"/>
            <a:endCxn id="2" idx="1"/>
          </p:cNvCxnSpPr>
          <p:nvPr/>
        </p:nvCxnSpPr>
        <p:spPr>
          <a:xfrm rot="5400000" flipH="1" flipV="1">
            <a:off x="3942847" y="2374183"/>
            <a:ext cx="700328" cy="2179322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20" idx="0"/>
            <a:endCxn id="2" idx="2"/>
          </p:cNvCxnSpPr>
          <p:nvPr/>
        </p:nvCxnSpPr>
        <p:spPr>
          <a:xfrm rot="5400000" flipH="1" flipV="1">
            <a:off x="5558261" y="4649449"/>
            <a:ext cx="1497823" cy="44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257538" y="4104040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Сервер приложений и баз данных</a:t>
            </a:r>
          </a:p>
        </p:txBody>
      </p:sp>
      <p:cxnSp>
        <p:nvCxnSpPr>
          <p:cNvPr id="57" name="Соединительная линия уступом 56"/>
          <p:cNvCxnSpPr>
            <a:stCxn id="24" idx="0"/>
            <a:endCxn id="12" idx="2"/>
          </p:cNvCxnSpPr>
          <p:nvPr/>
        </p:nvCxnSpPr>
        <p:spPr>
          <a:xfrm rot="5400000" flipH="1" flipV="1">
            <a:off x="9713079" y="3966999"/>
            <a:ext cx="544750" cy="412268"/>
          </a:xfrm>
          <a:prstGeom prst="bentConnector3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3" idx="0"/>
            <a:endCxn id="12" idx="2"/>
          </p:cNvCxnSpPr>
          <p:nvPr/>
        </p:nvCxnSpPr>
        <p:spPr>
          <a:xfrm rot="16200000" flipV="1">
            <a:off x="10161182" y="3931164"/>
            <a:ext cx="546068" cy="485255"/>
          </a:xfrm>
          <a:prstGeom prst="bentConnector3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кругленный прямоугольник 59"/>
          <p:cNvSpPr/>
          <p:nvPr/>
        </p:nvSpPr>
        <p:spPr>
          <a:xfrm>
            <a:off x="3351763" y="280437"/>
            <a:ext cx="2376829" cy="618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Web-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сервер «наружу»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1" name="Соединительная линия уступом 60"/>
          <p:cNvCxnSpPr>
            <a:endCxn id="62" idx="3"/>
          </p:cNvCxnSpPr>
          <p:nvPr/>
        </p:nvCxnSpPr>
        <p:spPr>
          <a:xfrm rot="16200000" flipV="1">
            <a:off x="4917156" y="936365"/>
            <a:ext cx="635151" cy="2145324"/>
          </a:xfrm>
          <a:prstGeom prst="bentConnector2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20121" y="815444"/>
            <a:ext cx="2041948" cy="175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9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Рекомендации по архитектуре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1"/>
            <a:ext cx="11238140" cy="4787152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Объединять роли сервера приложений и сервера баз данных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сервере приложений и сервере баз данных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строго запрещено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поднимать какие-нибудь посторонние службы</a:t>
            </a:r>
          </a:p>
          <a:p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Серверы терминалов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обязательно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должны быть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обособлены</a:t>
            </a:r>
          </a:p>
          <a:p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Web-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 должен быть обособлен, если «смотрит» во внешнюю сеть или планируется значительная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нагрузка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Желательно разделять рабочую среду от тестовой / разработочной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Использовать сервер лицензирования для программных лицензий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Использовать ли виртуализацию?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Про виртуализацию (для сервера приложений и БД)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1"/>
            <a:ext cx="11238140" cy="4787152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Плюсы: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Миграция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Удобство администрирования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Средства резервирования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Минусы: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Снижение производительности?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Нужны компетенции для правильной настройки и администрирования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Потенциально-узкое место в вопросах производительности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Затрудняется сбор показателей работы оборудования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Меньше гибкости в настройке оборудования</a:t>
            </a:r>
          </a:p>
          <a:p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59224" y="4500282"/>
            <a:ext cx="10623176" cy="8965"/>
          </a:xfrm>
          <a:prstGeom prst="line">
            <a:avLst/>
          </a:prstGeom>
          <a:ln w="254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73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Рекомендации по архитектуре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1"/>
            <a:ext cx="11238140" cy="4787152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Объединять роли сервера приложений и сервера баз данных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сервере приложений и сервере баз данных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строго запрещено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поднимать какие-нибудь посторонние службы</a:t>
            </a:r>
          </a:p>
          <a:p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Серверы терминалов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обязательно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должны быть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обособлены</a:t>
            </a:r>
          </a:p>
          <a:p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Web-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 должен быть обособлен, если «смотрит» во внешнюю сеть или планируется значительная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нагрузка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Желательно разделять рабочую среду от тестовой / разработочной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Использовать сервер лицензирования для программных лицензий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Использовать ли виртуализацию?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Рекомендации по архитектуре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4001"/>
            <a:ext cx="11238140" cy="4787152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Объединять роли сервера приложений и сервера баз данных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сервере приложений и сервере баз данных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строго запрещено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поднимать какие-нибудь посторонние службы</a:t>
            </a:r>
          </a:p>
          <a:p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Серверы терминалов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обязательно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должны быть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обособлены</a:t>
            </a:r>
          </a:p>
          <a:p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Web-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 должен быть обособлен, если «смотрит» во внешнюю сеть или планируется значительная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нагрузка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Желательно разделять рабочую среду от тестовой / разработочной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Использовать сервер лицензирования для программных лицензий</a:t>
            </a:r>
          </a:p>
          <a:p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 использовать виртуализацию для сервера приложений и сервера баз данных (в общем случае)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52675" y="2181225"/>
            <a:ext cx="7753350" cy="1628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Сервер приложений и баз данных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70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Сервер приложений и баз </a:t>
            </a:r>
            <a:r>
              <a:rPr lang="ru-RU" sz="3600" dirty="0" smtClean="0"/>
              <a:t>данных - Диски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1335741"/>
            <a:ext cx="11423597" cy="5181600"/>
          </a:xfrm>
        </p:spPr>
        <p:txBody>
          <a:bodyPr>
            <a:normAutofit fontScale="92500" lnSpcReduction="10000"/>
          </a:bodyPr>
          <a:lstStyle/>
          <a:p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 ОС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 диска в RAID1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(«зеркало») 240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 данные: </a:t>
            </a:r>
            <a:endParaRPr lang="ru-RU" sz="2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Промышленные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диски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PCIe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U.2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необходимого объема (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Optane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Samsung PM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 др.)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Объединять в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RAID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Разнести по назначению (данные, журнал) или разным базам</a:t>
            </a:r>
          </a:p>
          <a:p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резервных копий:</a:t>
            </a:r>
          </a:p>
          <a:p>
            <a:pPr lvl="1"/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любых диска Enterprise уровня, суммарная емкость &gt;=10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Гб</a:t>
            </a:r>
          </a:p>
          <a:p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Накопитель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временных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файлов 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(файл подкачки, TEMP, </a:t>
            </a:r>
            <a:r>
              <a:rPr lang="ru-RU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TempDB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):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SSD-диск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объемом ~256 Гб (или 2 по ~128 Гб), плановая замена через 3-5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лет</a:t>
            </a:r>
          </a:p>
          <a:p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акопитель для кластера серверов 1С:</a:t>
            </a:r>
          </a:p>
          <a:p>
            <a:pPr lvl="1"/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SSD-диск объемом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~128 Гб</a:t>
            </a: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8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Сервер приложений и баз </a:t>
            </a:r>
            <a:r>
              <a:rPr lang="ru-RU" sz="3600" dirty="0" smtClean="0"/>
              <a:t>данных - СХД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1335741"/>
            <a:ext cx="11423597" cy="5181600"/>
          </a:xfrm>
        </p:spPr>
        <p:txBody>
          <a:bodyPr>
            <a:normAutofit lnSpcReduction="10000"/>
          </a:bodyPr>
          <a:lstStyle/>
          <a:p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под ОС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от 50000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IOPS</a:t>
            </a: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от 25000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IOPS</a:t>
            </a: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 данные: </a:t>
            </a:r>
            <a:endParaRPr lang="ru-RU" sz="2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 Read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4KiB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от 100000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IOPS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 Write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4KiB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от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100000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IOPS</a:t>
            </a: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для резервных копий: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Любые</a:t>
            </a:r>
          </a:p>
          <a:p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Накопитель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временных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файлов 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(файл подкачки, TEMP, </a:t>
            </a:r>
            <a:r>
              <a:rPr lang="ru-RU" sz="2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TempDB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):</a:t>
            </a: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 Read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от 50000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IOPS</a:t>
            </a: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Накопитель для кластера серверов 1С:</a:t>
            </a:r>
          </a:p>
          <a:p>
            <a:pPr lvl="1"/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 Read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от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25000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IOPS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Сервер приложений и баз </a:t>
            </a:r>
            <a:r>
              <a:rPr lang="ru-RU" sz="3600" dirty="0" smtClean="0"/>
              <a:t>данных - Процессоры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1335741"/>
            <a:ext cx="11423597" cy="5181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Очень важна тактовая частота процессора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Тактовая частота: от 3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GHz</a:t>
            </a: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Технология 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Intel® Turbo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Boost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(или аналогичная)</a:t>
            </a: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Технология 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Intel®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Hyper-Threading 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(или аналогичная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Примеры:</a:t>
            </a:r>
          </a:p>
          <a:p>
            <a:pPr lvl="1"/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Intel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Xeon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Gold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Xeon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Silver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 Xeon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Аналогичные от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AMD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Сервер приложений и баз </a:t>
            </a:r>
            <a:r>
              <a:rPr lang="ru-RU" sz="3600" dirty="0" smtClean="0"/>
              <a:t>данных - Память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1335741"/>
            <a:ext cx="11423597" cy="5181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 больше – тем лучше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От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150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Gb</a:t>
            </a:r>
          </a:p>
        </p:txBody>
      </p:sp>
    </p:spTree>
    <p:extLst>
      <p:ext uri="{BB962C8B-B14F-4D97-AF65-F5344CB8AC3E}">
        <p14:creationId xmlns:p14="http://schemas.microsoft.com/office/powerpoint/2010/main" val="39885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Минимально допустимый уровень резервного копирования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245" y="1573162"/>
            <a:ext cx="10668000" cy="4982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База данных: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Полные и разностные резервные копии (1 раз в сутки)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Копии журналов транзакций (1 раз в час или чаще)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Каталог кластера 1С: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Полные или разностные резервные копии (1 раз в сутки)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Слепок виртуальной машины или резервная копия операционной системы </a:t>
            </a:r>
          </a:p>
          <a:p>
            <a:pPr lvl="1">
              <a:lnSpc>
                <a:spcPct val="80000"/>
              </a:lnSpc>
              <a:spcBef>
                <a:spcPts val="1800"/>
              </a:spcBef>
            </a:pP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52675" y="2181225"/>
            <a:ext cx="7753350" cy="1628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Сервер терминалов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Сервер терминалов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1335741"/>
            <a:ext cx="11423597" cy="5181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Рекомендуется использовать 1 сервер терминалов на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~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активных пользователей</a:t>
            </a:r>
          </a:p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Windows Server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 возможно использовать до 200 активных пользователей (но это не точно)</a:t>
            </a:r>
          </a:p>
          <a:p>
            <a:pPr marL="0" indent="0">
              <a:buNone/>
            </a:pP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Сервер терминалов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1335741"/>
            <a:ext cx="11423597" cy="5181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Процессоры: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Тактовая частота от 2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GHz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Большое число ядер</a:t>
            </a:r>
          </a:p>
          <a:p>
            <a:pPr lvl="1"/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 Xeon Silver, Intel Xeon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 Xeon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или аналогичные</a:t>
            </a:r>
          </a:p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Память: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Гб для системы + 1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 1 активного пользователя</a:t>
            </a:r>
          </a:p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Диски:</a:t>
            </a:r>
          </a:p>
          <a:p>
            <a:pPr lvl="1"/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Write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от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25000 IOPS</a:t>
            </a:r>
          </a:p>
          <a:p>
            <a:pPr lvl="1"/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5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52675" y="2181225"/>
            <a:ext cx="7753350" cy="1628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Среда разработки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Среда разработки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1209822"/>
            <a:ext cx="11423597" cy="54441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Входные параметры: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 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размер информационной базы</a:t>
            </a: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 - количество разработчиков</a:t>
            </a: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- количество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консультантов</a:t>
            </a:r>
          </a:p>
          <a:p>
            <a:pPr marL="342900" lvl="1" indent="0">
              <a:buNone/>
            </a:pP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 баз данных:</a:t>
            </a: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Процессор: от 4 ядер, частота от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1.9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GHz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Память: 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+ 3R +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0.5K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Диски: 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Система: 100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Данные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B*R +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4B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Резервные копии: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Среда разработки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1209822"/>
            <a:ext cx="11423597" cy="54441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Входные параметры: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 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размер информационной базы</a:t>
            </a: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 - количество разработчиков</a:t>
            </a: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- количество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консультантов</a:t>
            </a:r>
          </a:p>
          <a:p>
            <a:pPr marL="342900" lvl="1" indent="0">
              <a:buNone/>
            </a:pP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 приложений:</a:t>
            </a: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Процессор: от 4 ядер, частота от 2.4 </a:t>
            </a:r>
            <a:r>
              <a:rPr lang="ru-RU" sz="2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GHz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Память: 4 + 4R + K </a:t>
            </a:r>
            <a:r>
              <a:rPr lang="ru-RU" sz="2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Диски: </a:t>
            </a:r>
          </a:p>
          <a:p>
            <a:pPr lvl="2"/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Система: 100 </a:t>
            </a:r>
            <a:r>
              <a:rPr lang="ru-RU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Данные: от 20 </a:t>
            </a:r>
            <a:r>
              <a:rPr lang="ru-RU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3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Среда разработки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1209822"/>
            <a:ext cx="11423597" cy="54441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Входные параметры: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 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размер информационной базы</a:t>
            </a: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 - количество разработчиков</a:t>
            </a: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 - количество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консультантов</a:t>
            </a:r>
          </a:p>
          <a:p>
            <a:pPr marL="342900" lvl="1" indent="0">
              <a:buNone/>
            </a:pP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Сервер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терминалов: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Процессор: R + 0.5K ядер, частота от 2.4 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GHz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Память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+ 6R +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2K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</a:p>
          <a:p>
            <a:pPr lvl="1"/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/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52675" y="2181225"/>
            <a:ext cx="7753350" cy="1628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Пример реального подбора оборудования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6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Пример реального подбора </a:t>
            </a:r>
            <a:r>
              <a:rPr lang="ru-RU" sz="3600" dirty="0" smtClean="0"/>
              <a:t>оборудования №1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1335741"/>
            <a:ext cx="11423597" cy="51816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Входные данные: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Конфигурация: 1С: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ERP </a:t>
            </a:r>
            <a:r>
              <a:rPr lang="en-US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отраслевой модуль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пользователей: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~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(одновременно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Текущий 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размер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ИБ: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~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(УПП)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документов в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день: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~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2000 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шт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 ввода: интеграции, ручной ввод</a:t>
            </a:r>
            <a:endParaRPr lang="en-US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Пример реального подбора </a:t>
            </a:r>
            <a:r>
              <a:rPr lang="ru-RU" sz="3600" dirty="0" smtClean="0"/>
              <a:t>оборудования №1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1511588"/>
            <a:ext cx="11423597" cy="4847010"/>
          </a:xfrm>
        </p:spPr>
        <p:txBody>
          <a:bodyPr>
            <a:normAutofit fontScale="85000" lnSpcReduction="20000"/>
          </a:bodyPr>
          <a:lstStyle/>
          <a:p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Процессор: </a:t>
            </a:r>
            <a:endParaRPr lang="ru-RU" sz="2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Intel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Xeon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W-2155 3.3 ГГц, всего 1 проц. по 10 ядер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Оперативная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память: </a:t>
            </a:r>
          </a:p>
          <a:p>
            <a:pPr lvl="1"/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192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Гб DDR4-2666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(4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планки памяти по 64ГБ)</a:t>
            </a:r>
          </a:p>
          <a:p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под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 (2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 диска в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RAID1):</a:t>
            </a:r>
            <a:endParaRPr lang="ru-RU" sz="2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Intel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S4600 240GB, 2.5” SATA 6Gb/s </a:t>
            </a:r>
          </a:p>
          <a:p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под данные (объем 1 Тб):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r>
              <a:rPr lang="ru-RU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Intel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Optane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900P 480GB HHHL </a:t>
            </a:r>
            <a:r>
              <a:rPr lang="ru-RU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PCIe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SSDPED1D480GAX1, 2 шт.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под тестовые базы:</a:t>
            </a:r>
          </a:p>
          <a:p>
            <a:pPr lvl="1"/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Промышленные SSD-диски 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для резервных копий: </a:t>
            </a:r>
          </a:p>
          <a:p>
            <a:pPr lvl="1"/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диска Enterprise уровня, суммарная емкость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~4 Gb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Накопитель </a:t>
            </a:r>
            <a:r>
              <a:rPr lang="ru-RU" sz="2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временных</a:t>
            </a: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файлов: </a:t>
            </a:r>
            <a:endParaRPr lang="ru-RU" sz="2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SSD-диск объемом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~256 </a:t>
            </a: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плановая замена через 3-5 лет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245" y="1525537"/>
            <a:ext cx="10668000" cy="49827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Вопросов отказоустойчивости далее касаться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(почти) не  будем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обговоренное в докладе в равной степени относится как к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С: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ERP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так и к другим решениям фирмы 1С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Будем спускаться «вниз» от правильных способов подбора оборудования к </a:t>
            </a:r>
            <a:r>
              <a:rPr lang="ru-RU" sz="3200" strike="sngStrik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реальной жизни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более бюджетным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Дам общие рекомендации по конфигурации серверов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Приведу реальные примеры подборов оборудования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Пример реального подбора </a:t>
            </a:r>
            <a:r>
              <a:rPr lang="ru-RU" sz="3600" dirty="0" smtClean="0"/>
              <a:t>оборудования №2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1335741"/>
            <a:ext cx="11423597" cy="5181600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Входные данные: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Конфигурация: 1С: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ERP</a:t>
            </a:r>
            <a:endParaRPr lang="ru-RU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Количество пользователей: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~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 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(одновременно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2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Предполагаемый рост ИБ: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~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</a:t>
            </a:r>
            <a:r>
              <a:rPr lang="en-US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год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Месячный документооборот:</a:t>
            </a:r>
          </a:p>
          <a:p>
            <a:pPr lvl="2"/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Документы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продажи: ~2000 документов, ~2000000 строк</a:t>
            </a:r>
          </a:p>
          <a:p>
            <a:pPr lvl="2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Приобретение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товаров: ~500 документов, ~10000 строк</a:t>
            </a:r>
          </a:p>
          <a:p>
            <a:pPr lvl="2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Складские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документы: ~20000 документов, ~1100000 строк</a:t>
            </a:r>
          </a:p>
          <a:p>
            <a:pPr lvl="2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Движение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денежных средств: ~15000 документов</a:t>
            </a:r>
          </a:p>
          <a:p>
            <a:pPr lvl="2"/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Общее количество документов: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~45000</a:t>
            </a:r>
          </a:p>
          <a:p>
            <a:pPr lvl="1"/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Основной </a:t>
            </a:r>
            <a:r>
              <a:rPr lang="ru-RU" sz="2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 ввода документов: интеграция с другими </a:t>
            </a:r>
            <a:r>
              <a:rPr lang="ru-RU" sz="2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системами</a:t>
            </a:r>
            <a:endParaRPr lang="ru-RU" sz="2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Пример реального подбора </a:t>
            </a:r>
            <a:r>
              <a:rPr lang="ru-RU" sz="3600" dirty="0" smtClean="0"/>
              <a:t>оборудования №</a:t>
            </a:r>
            <a:r>
              <a:rPr lang="en-US" sz="3600" dirty="0" smtClean="0"/>
              <a:t>2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918" y="1335740"/>
            <a:ext cx="11423597" cy="5346413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Процессор: </a:t>
            </a:r>
          </a:p>
          <a:p>
            <a:pPr lvl="1"/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Intel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Xeon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Gold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6134 3.2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GHz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Оперативная память: </a:t>
            </a:r>
          </a:p>
          <a:p>
            <a:pPr lvl="1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300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Гб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DDR4</a:t>
            </a:r>
          </a:p>
          <a:p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под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ОС: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126 Gb</a:t>
            </a:r>
            <a: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 Read</a:t>
            </a:r>
            <a: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</a:t>
            </a:r>
            <a: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~100000 IOPS</a:t>
            </a:r>
            <a:endParaRPr lang="ru-RU" sz="3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 </a:t>
            </a: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данные:</a:t>
            </a: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Tb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Random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Read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~100000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IOPS</a:t>
            </a: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под </a:t>
            </a:r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журналы транзакций:</a:t>
            </a:r>
            <a:endParaRPr lang="ru-RU" sz="3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500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Gb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Random Read / Write: ~100000 IOPS</a:t>
            </a:r>
          </a:p>
          <a:p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Накопитель </a:t>
            </a:r>
            <a:r>
              <a:rPr lang="ru-RU" sz="3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временных файлов: </a:t>
            </a:r>
          </a:p>
          <a:p>
            <a:pPr lvl="1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650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Gb, Random Read / Write: ~100000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IOPS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для каталога кластера серверов 1С:</a:t>
            </a:r>
          </a:p>
          <a:p>
            <a:pPr lvl="1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650 Gb, Random Read / Write: ~100000 IOPS</a:t>
            </a:r>
          </a:p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Накопители </a:t>
            </a: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резервных копий: </a:t>
            </a:r>
          </a:p>
          <a:p>
            <a:pPr lvl="1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Tb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Random Read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/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Write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~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40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000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IOPS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39076" y="847467"/>
            <a:ext cx="9803423" cy="894128"/>
          </a:xfrm>
          <a:prstGeom prst="rect">
            <a:avLst/>
          </a:prstGeom>
        </p:spPr>
        <p:txBody>
          <a:bodyPr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400" b="1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54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altLang="ru-RU" sz="5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582856" y="2107355"/>
            <a:ext cx="9144000" cy="2489396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Онянов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Виталий</a:t>
            </a:r>
            <a:endParaRPr lang="en-US" sz="3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vion@fto.com.ru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Skype: </a:t>
            </a:r>
            <a:r>
              <a:rPr lang="en-US" sz="3600" b="1" dirty="0" err="1" smtClean="0">
                <a:solidFill>
                  <a:schemeClr val="bg2">
                    <a:lumMod val="50000"/>
                  </a:schemeClr>
                </a:solidFill>
              </a:rPr>
              <a:t>Tavalik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683" y="5260569"/>
            <a:ext cx="2730346" cy="85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352675" y="2181225"/>
            <a:ext cx="7753350" cy="16287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А что говорит фирма «1С»?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4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879" b="1879"/>
          <a:stretch/>
        </p:blipFill>
        <p:spPr>
          <a:xfrm>
            <a:off x="1704975" y="219074"/>
            <a:ext cx="8477250" cy="6343651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04975" y="1409700"/>
            <a:ext cx="4114800" cy="43815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19" y="424934"/>
            <a:ext cx="5307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https://its.1c.ru/db/metod8dev#content:5810:hdoc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19" y="1019175"/>
            <a:ext cx="7381875" cy="2495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153274" y="1066800"/>
            <a:ext cx="819151" cy="304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981075" y="1162050"/>
            <a:ext cx="381000" cy="3048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5" y="1890712"/>
            <a:ext cx="6762750" cy="3286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95674" y="1881187"/>
            <a:ext cx="1704976" cy="304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975" y="3355182"/>
            <a:ext cx="6734175" cy="2952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366295" y="3336132"/>
            <a:ext cx="1958429" cy="3048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9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Желтый_16_9_(2)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_Онянов_16_9.potx" id="{2C8E81A4-ABA1-4F5F-B8CF-4117773EDFCD}" vid="{D316636D-C4F4-4906-AD00-9F37791CF4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2086</Words>
  <Application>Microsoft Office PowerPoint</Application>
  <PresentationFormat>Широкоэкранный</PresentationFormat>
  <Paragraphs>378</Paragraphs>
  <Slides>62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7" baseType="lpstr">
      <vt:lpstr>Arial</vt:lpstr>
      <vt:lpstr>Calibri</vt:lpstr>
      <vt:lpstr>Calibri Light</vt:lpstr>
      <vt:lpstr>Wingdings</vt:lpstr>
      <vt:lpstr>Желтый_16_9_(2)</vt:lpstr>
      <vt:lpstr>Презентация PowerPoint</vt:lpstr>
      <vt:lpstr>Но прежде…</vt:lpstr>
      <vt:lpstr>Тогда почему?</vt:lpstr>
      <vt:lpstr>Про отказоустойчивость</vt:lpstr>
      <vt:lpstr>Минимально допустимый уровень резервного копирования</vt:lpstr>
      <vt:lpstr>План доклада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1С:ERP и Тест-центр</vt:lpstr>
      <vt:lpstr>Презентация PowerPoint</vt:lpstr>
      <vt:lpstr>Типовые сценарии для 1С:ERP и Тест-центра </vt:lpstr>
      <vt:lpstr>Презентация PowerPoint</vt:lpstr>
      <vt:lpstr>Типовые сценарии для 1С:ERP и Тест-центра </vt:lpstr>
      <vt:lpstr>Презентация PowerPoint</vt:lpstr>
      <vt:lpstr>Типовые сценарии для 1С:ERP и Тест-центра </vt:lpstr>
      <vt:lpstr>Нагрузочное тестирование</vt:lpstr>
      <vt:lpstr>С чего начать?</vt:lpstr>
      <vt:lpstr>http://www.gilev.ru/podbor/</vt:lpstr>
      <vt:lpstr>http://www.gilev.ru/podbor/</vt:lpstr>
      <vt:lpstr>Презентация PowerPoint</vt:lpstr>
      <vt:lpstr>Рекомендации по архитектуре</vt:lpstr>
      <vt:lpstr>Рекомендации по архитектуре</vt:lpstr>
      <vt:lpstr>Презентация PowerPoint</vt:lpstr>
      <vt:lpstr>Рекомендации по архитектуре</vt:lpstr>
      <vt:lpstr>Презентация PowerPoint</vt:lpstr>
      <vt:lpstr>Рекомендации по архитектуре</vt:lpstr>
      <vt:lpstr>Рекомендации по архитектуре</vt:lpstr>
      <vt:lpstr>Рекомендации по архитектуре</vt:lpstr>
      <vt:lpstr>Презентация PowerPoint</vt:lpstr>
      <vt:lpstr>Рекомендации по архитектуре</vt:lpstr>
      <vt:lpstr>Презентация PowerPoint</vt:lpstr>
      <vt:lpstr>Рекомендации по архитектуре</vt:lpstr>
      <vt:lpstr>Презентация PowerPoint</vt:lpstr>
      <vt:lpstr>Рекомендации по архитектуре</vt:lpstr>
      <vt:lpstr>Про виртуализацию (для сервера приложений и БД)</vt:lpstr>
      <vt:lpstr>Рекомендации по архитектуре</vt:lpstr>
      <vt:lpstr>Рекомендации по архитектуре</vt:lpstr>
      <vt:lpstr>Презентация PowerPoint</vt:lpstr>
      <vt:lpstr>Сервер приложений и баз данных - Диски</vt:lpstr>
      <vt:lpstr>Сервер приложений и баз данных - СХД</vt:lpstr>
      <vt:lpstr>Сервер приложений и баз данных - Процессоры</vt:lpstr>
      <vt:lpstr>Сервер приложений и баз данных - Память</vt:lpstr>
      <vt:lpstr>Презентация PowerPoint</vt:lpstr>
      <vt:lpstr>Сервер терминалов</vt:lpstr>
      <vt:lpstr>Сервер терминалов</vt:lpstr>
      <vt:lpstr>Презентация PowerPoint</vt:lpstr>
      <vt:lpstr>Среда разработки</vt:lpstr>
      <vt:lpstr>Среда разработки</vt:lpstr>
      <vt:lpstr>Среда разработки</vt:lpstr>
      <vt:lpstr>Презентация PowerPoint</vt:lpstr>
      <vt:lpstr>Пример реального подбора оборудования №1</vt:lpstr>
      <vt:lpstr>Пример реального подбора оборудования №1</vt:lpstr>
      <vt:lpstr>Пример реального подбора оборудования №2</vt:lpstr>
      <vt:lpstr>Пример реального подбора оборудования №2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Vitaliy Onyanov</dc:creator>
  <cp:lastModifiedBy>Vitaliy Onyanov</cp:lastModifiedBy>
  <cp:revision>135</cp:revision>
  <dcterms:created xsi:type="dcterms:W3CDTF">2019-11-20T14:48:12Z</dcterms:created>
  <dcterms:modified xsi:type="dcterms:W3CDTF">2019-11-22T19:26:13Z</dcterms:modified>
</cp:coreProperties>
</file>