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79" r:id="rId3"/>
    <p:sldId id="280" r:id="rId4"/>
    <p:sldId id="281" r:id="rId5"/>
    <p:sldId id="282" r:id="rId6"/>
    <p:sldId id="285" r:id="rId7"/>
    <p:sldId id="286" r:id="rId8"/>
    <p:sldId id="287" r:id="rId9"/>
    <p:sldId id="297" r:id="rId10"/>
    <p:sldId id="298" r:id="rId11"/>
    <p:sldId id="299" r:id="rId12"/>
    <p:sldId id="300" r:id="rId13"/>
    <p:sldId id="29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5" autoAdjust="0"/>
    <p:restoredTop sz="68783" autoAdjust="0"/>
  </p:normalViewPr>
  <p:slideViewPr>
    <p:cSldViewPr snapToGrid="0" showGuides="1">
      <p:cViewPr varScale="1">
        <p:scale>
          <a:sx n="76" d="100"/>
          <a:sy n="76" d="100"/>
        </p:scale>
        <p:origin x="187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34F373-B70F-4176-8534-2EA76A755CDD}" type="datetimeFigureOut">
              <a:rPr lang="ru-RU" smtClean="0"/>
              <a:t>23.11.2019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51AE2C-D97E-44C3-8733-F330414663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991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Добрый день.</a:t>
            </a:r>
          </a:p>
          <a:p>
            <a:r>
              <a:rPr lang="ru-RU" dirty="0" smtClean="0"/>
              <a:t>Меня</a:t>
            </a:r>
            <a:r>
              <a:rPr lang="ru-RU" baseline="0" dirty="0" smtClean="0"/>
              <a:t> зовут Лазарев Денис, я консультант 1С проектного отдела компании ФТО.</a:t>
            </a:r>
          </a:p>
          <a:p>
            <a:r>
              <a:rPr lang="ru-RU" baseline="0" dirty="0" smtClean="0"/>
              <a:t>Сегодня, в рамках доклада «1С на кончиках пальцев», я хотел бы рассказать о своем первом опыте работы с 1С на мобильных устройствах. Постараюсь рассказать почему мобильная платформа это просто и какие особенности есть в части описания ТЗ.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Не секрет, что сейчас мобильные устройства играют важную роль в современной</a:t>
            </a:r>
            <a:r>
              <a:rPr lang="ru-RU" baseline="0" dirty="0" smtClean="0"/>
              <a:t> </a:t>
            </a:r>
            <a:r>
              <a:rPr lang="ru-RU" dirty="0" smtClean="0"/>
              <a:t>жизни. Практически</a:t>
            </a:r>
            <a:r>
              <a:rPr lang="ru-RU" baseline="0" dirty="0" smtClean="0"/>
              <a:t> у каждого человека сейчас есть мобильный телефон, при этом подавляющее большинство пользуется смартфонами. Более того все чаще люди полностью перестают пользоваться в быту персональным компьютером, выполняя все необходимые действия на смартфоне или планшете.</a:t>
            </a:r>
          </a:p>
          <a:p>
            <a:r>
              <a:rPr lang="ru-RU" baseline="0" dirty="0" smtClean="0"/>
              <a:t>Видя это не вызывает удивления тот факт, что и работа с 1С – исконно </a:t>
            </a:r>
            <a:r>
              <a:rPr lang="ru-RU" baseline="0" dirty="0" err="1" smtClean="0"/>
              <a:t>десктопным</a:t>
            </a:r>
            <a:r>
              <a:rPr lang="ru-RU" baseline="0" dirty="0" smtClean="0"/>
              <a:t> приложением – все чаще выполняется с помощью мобильных устройств.</a:t>
            </a:r>
          </a:p>
          <a:p>
            <a:endParaRPr lang="ru-RU" baseline="0" dirty="0" smtClean="0"/>
          </a:p>
          <a:p>
            <a:r>
              <a:rPr lang="ru-RU" baseline="0" dirty="0" smtClean="0"/>
              <a:t>Такая возможность существует уже продолжительное время благодаря мобильной платформе 1С.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1AE2C-D97E-44C3-8733-F3304146631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2393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ru-R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1AE2C-D97E-44C3-8733-F3304146631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0968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ru-R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1AE2C-D97E-44C3-8733-F3304146631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9365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ru-R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1AE2C-D97E-44C3-8733-F3304146631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4786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1AE2C-D97E-44C3-8733-F3304146631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013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 же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это?</a:t>
            </a:r>
          </a:p>
          <a:p>
            <a:endParaRPr lang="ru-R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Мобильная платформа 1С – это технология, позволяющая создавать мобильные приложения, работающие под управлением операционных систем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Android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iOS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Windows Phone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свою очередь мобильное приложение созданное средствами 1С и устанавливаемое на устройстве, представляет из себя совокупность мобильной платформы и информационной базы.</a:t>
            </a: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1AE2C-D97E-44C3-8733-F3304146631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466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Процесс разработки в мобильной платформе 1С практически не отличается от разработки 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десктопной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версии, но все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же имеет ряд ограничений.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скриншоте видно, что часть объектов конфигурации не доступна.</a:t>
            </a: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Так, например, в мобильной версии не поддерживаются регламентные задания, механизмы бухгалтерского учета, механизмы бизнес-процессов и задач.</a:t>
            </a:r>
          </a:p>
          <a:p>
            <a:endParaRPr lang="ru-R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полным списком ограничений можно ознакомиться на Портале 1С: ИТС, а я бы, наоборот, хотел подробнее озвучить ту специфическую функциональность, которой можно наделить мобильное приложение.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1AE2C-D97E-44C3-8733-F3304146631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163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Наиболее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интересными на мой взгляд являются</a:t>
            </a:r>
          </a:p>
          <a:p>
            <a:pPr marL="171450" indent="-171450">
              <a:buFontTx/>
              <a:buChar char="-"/>
            </a:pP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Геопозиционирование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получение актуального местонахождения, а также данных о движении устройства;</a:t>
            </a:r>
          </a:p>
          <a:p>
            <a:pPr marL="171450" indent="-171450">
              <a:buFontTx/>
              <a:buChar char="-"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Мультимедиа – выполнение фотосъемки, видео- и аудиозаписи;</a:t>
            </a:r>
          </a:p>
          <a:p>
            <a:pPr marL="171450" indent="-171450">
              <a:buFontTx/>
              <a:buChar char="-"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Сканирование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штрихкодов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через доступ к камере устройства выполняется сканирование и разбор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штрихкодов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(поддерживаются как одномерные коды, так и двумерные, например,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QR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-код)</a:t>
            </a:r>
          </a:p>
          <a:p>
            <a:pPr marL="171450" indent="-171450">
              <a:buFontTx/>
              <a:buChar char="-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Push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локальные уведомления – выведение всплывающего информационного окна, в те моменты когда приложение не запущено или свернуто.</a:t>
            </a:r>
          </a:p>
          <a:p>
            <a:pPr marL="0" indent="0">
              <a:buFontTx/>
              <a:buNone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Помимо это поддерживается работа мобильного приложения с о следующими службами мобильного устройства: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indent="0">
              <a:buFontTx/>
              <a:buNone/>
            </a:pPr>
            <a:endParaRPr lang="ru-R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Хочется отметить, что работа со всем перечисленным функционалом требует минимального изучения, так как все необходимые методы вызова уже реализованы во встроенном языке программирования мобильной платформы 1С.</a:t>
            </a:r>
          </a:p>
          <a:p>
            <a:pPr marL="0" indent="0">
              <a:buFontTx/>
              <a:buNone/>
            </a:pPr>
            <a:endParaRPr lang="ru-R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1AE2C-D97E-44C3-8733-F3304146631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342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Итак, мы познакомились с особенностями мобильной платформы. Но что же писать в ТЗ? Какие секреты таит в себе работа над ТЗ по мобильному приложению?</a:t>
            </a:r>
          </a:p>
          <a:p>
            <a:pPr marL="0" indent="0">
              <a:buFontTx/>
              <a:buNone/>
            </a:pPr>
            <a:endParaRPr lang="ru-R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самом деле секретов нет.</a:t>
            </a:r>
          </a:p>
          <a:p>
            <a:pPr marL="0" indent="0">
              <a:buFontTx/>
              <a:buNone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 что мы пишем и как мы пишем разрабатывая ТЗ для обычного,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десктопного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приложения работает и для мобильного.</a:t>
            </a:r>
          </a:p>
          <a:p>
            <a:pPr marL="0" indent="0">
              <a:buFontTx/>
              <a:buNone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Но…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1AE2C-D97E-44C3-8733-F3304146631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561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Есть пара особенностей, о которых всегда нужно помнить работая над мобильным приложением.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1AE2C-D97E-44C3-8733-F3304146631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726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Речь идет о малых размерах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экрана по сравнению с привычным настольным монитором и особенностями управления.</a:t>
            </a:r>
          </a:p>
          <a:p>
            <a:endParaRPr lang="ru-R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проблема экрана есть и у ПК;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Желание запихнуть в ТЧ и на форму миллион всего;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Управление не предполагает прокручивание вбок, только вниз;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Вбок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перелистываение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вкладок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  <a:endParaRPr lang="ru-R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Закрепить знакомство с мобильной платформой хотелось бы примером реализации.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1AE2C-D97E-44C3-8733-F3304146631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397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крупная сеть розничных продовольственных магазинов;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цели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  <a:endParaRPr lang="ru-R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первоначальных требованиях заказчика не предполагалось использование мобильного приложения на 1С.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 было требование отслеживания ТС на разных контрольных точка территории распределительного центра, которое заказчик планировал выполнять с помощью ТСД: для ТС распечатывался ШК и в дальнейшем сканировался сотрудниками РЦ.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 стороны заказчика участвовала команда молодых и активных экспертов, которая в ходе очередного интервью поинтересовалась, можем ли мы реализовать часть функционала касающегося ТСД на смартфоне.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первый опыт, легкий страх неизвестности и вызов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  <a:endParaRPr lang="ru-R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решение о реализации на мобильной платформе 1С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  <a:endParaRPr lang="ru-R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1AE2C-D97E-44C3-8733-F3304146631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5830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ru-R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1AE2C-D97E-44C3-8733-F3304146631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73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FC3E4-589B-44A7-B81D-9C707E34E4FE}" type="datetimeFigureOut">
              <a:rPr lang="ru-RU" smtClean="0"/>
              <a:t>23.11.2019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379C6-CF34-4AC3-B950-021D1317C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918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FC3E4-589B-44A7-B81D-9C707E34E4FE}" type="datetimeFigureOut">
              <a:rPr lang="ru-RU" smtClean="0"/>
              <a:t>23.11.2019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379C6-CF34-4AC3-B950-021D1317C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777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FC3E4-589B-44A7-B81D-9C707E34E4FE}" type="datetimeFigureOut">
              <a:rPr lang="ru-RU" smtClean="0"/>
              <a:t>23.11.2019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379C6-CF34-4AC3-B950-021D1317C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064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FC3E4-589B-44A7-B81D-9C707E34E4FE}" type="datetimeFigureOut">
              <a:rPr lang="ru-RU" smtClean="0"/>
              <a:t>23.11.2019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379C6-CF34-4AC3-B950-021D1317C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052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FC3E4-589B-44A7-B81D-9C707E34E4FE}" type="datetimeFigureOut">
              <a:rPr lang="ru-RU" smtClean="0"/>
              <a:t>23.11.2019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379C6-CF34-4AC3-B950-021D1317C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423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FC3E4-589B-44A7-B81D-9C707E34E4FE}" type="datetimeFigureOut">
              <a:rPr lang="ru-RU" smtClean="0"/>
              <a:t>23.11.2019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379C6-CF34-4AC3-B950-021D1317C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850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FC3E4-589B-44A7-B81D-9C707E34E4FE}" type="datetimeFigureOut">
              <a:rPr lang="ru-RU" smtClean="0"/>
              <a:t>23.11.2019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379C6-CF34-4AC3-B950-021D1317C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767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FC3E4-589B-44A7-B81D-9C707E34E4FE}" type="datetimeFigureOut">
              <a:rPr lang="ru-RU" smtClean="0"/>
              <a:t>23.11.2019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379C6-CF34-4AC3-B950-021D1317C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504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FC3E4-589B-44A7-B81D-9C707E34E4FE}" type="datetimeFigureOut">
              <a:rPr lang="ru-RU" smtClean="0"/>
              <a:t>23.11.2019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379C6-CF34-4AC3-B950-021D1317C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764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FC3E4-589B-44A7-B81D-9C707E34E4FE}" type="datetimeFigureOut">
              <a:rPr lang="ru-RU" smtClean="0"/>
              <a:t>23.11.2019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379C6-CF34-4AC3-B950-021D1317C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672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FC3E4-589B-44A7-B81D-9C707E34E4FE}" type="datetimeFigureOut">
              <a:rPr lang="ru-RU" smtClean="0"/>
              <a:t>23.11.2019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379C6-CF34-4AC3-B950-021D1317C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711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FC3E4-589B-44A7-B81D-9C707E34E4FE}" type="datetimeFigureOut">
              <a:rPr lang="ru-RU" smtClean="0"/>
              <a:t>23.11.2019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379C6-CF34-4AC3-B950-021D1317C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11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785092"/>
            <a:ext cx="9144000" cy="1700356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atin typeface="+mn-lt"/>
              </a:rPr>
              <a:t>1С на кончиках пальцев</a:t>
            </a:r>
            <a:endParaRPr lang="ru-RU" sz="5400" b="1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463493"/>
            <a:ext cx="9144000" cy="165576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Лазарев Денис</a:t>
            </a:r>
            <a:endParaRPr lang="ru-RU" sz="32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Консультант 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</a:rPr>
              <a:t>1С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801" y="4926563"/>
            <a:ext cx="3077742" cy="153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24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9619" y="1696091"/>
            <a:ext cx="2904762" cy="516190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22685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Интерфейсы сотрудников</a:t>
            </a:r>
            <a:endParaRPr lang="ru-RU" sz="40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1022685"/>
            <a:ext cx="9144000" cy="1022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96093"/>
            <a:ext cx="2914286" cy="516190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9714" y="1696092"/>
            <a:ext cx="2914286" cy="51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44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4857" y="1696095"/>
            <a:ext cx="2914286" cy="516190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96095"/>
            <a:ext cx="2914286" cy="516190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22685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Интерфейс водителя</a:t>
            </a:r>
            <a:endParaRPr lang="ru-RU" sz="40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1022685"/>
            <a:ext cx="9144000" cy="1022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9714" y="1696093"/>
            <a:ext cx="2914286" cy="51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9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22685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Дальнейшее развитие</a:t>
            </a:r>
            <a:endParaRPr lang="ru-RU" sz="40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1022685"/>
            <a:ext cx="9144000" cy="1022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177853"/>
            <a:ext cx="4572001" cy="22114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4177853"/>
            <a:ext cx="4572000" cy="207658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1642" y="1860884"/>
            <a:ext cx="5142357" cy="218996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860886"/>
            <a:ext cx="4572000" cy="218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04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785092"/>
            <a:ext cx="9144000" cy="3063008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atin typeface="+mn-lt"/>
              </a:rPr>
              <a:t>Спасибо за внимание!</a:t>
            </a:r>
            <a:endParaRPr lang="ru-RU" sz="5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599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2268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Мобильная платформа 1С</a:t>
            </a:r>
            <a:endParaRPr lang="ru-RU" sz="40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045369"/>
            <a:ext cx="9144000" cy="4812631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Технология, позволяющая создавать мобильные приложения, работающие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п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од управлением ОС:</a:t>
            </a:r>
          </a:p>
          <a:p>
            <a:pPr algn="l"/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3314700" indent="-520700" algn="l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Android</a:t>
            </a:r>
          </a:p>
          <a:p>
            <a:pPr marL="3314700" indent="-520700" algn="l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iOS</a:t>
            </a:r>
          </a:p>
          <a:p>
            <a:pPr marL="3314700" indent="-520700" algn="l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Windows Phone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1022685"/>
            <a:ext cx="9144000" cy="1022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111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2268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Объекты мобильной конфигурации</a:t>
            </a:r>
            <a:endParaRPr lang="ru-RU" sz="40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1022685"/>
            <a:ext cx="9144000" cy="1022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764" y="1022685"/>
            <a:ext cx="2750781" cy="5415060"/>
          </a:xfrm>
          <a:prstGeom prst="rect">
            <a:avLst/>
          </a:prstGeom>
          <a:ln>
            <a:noFill/>
          </a:ln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124" y="1022685"/>
            <a:ext cx="2750781" cy="541505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06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2268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Специфическая функциональность</a:t>
            </a:r>
            <a:endParaRPr lang="ru-RU" sz="40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045369"/>
            <a:ext cx="4572000" cy="1383631"/>
          </a:xfrm>
        </p:spPr>
        <p:txBody>
          <a:bodyPr>
            <a:normAutofit/>
          </a:bodyPr>
          <a:lstStyle/>
          <a:p>
            <a:pPr marL="12700"/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Геопозиционирование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12700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Сканирование ШК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1022685"/>
            <a:ext cx="9144000" cy="1022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0" y="3429000"/>
            <a:ext cx="9144000" cy="3429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Контакты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Календари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Телефония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SMS/MMS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Почта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Отслеживание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интернет-соединения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(качество, роуминг)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Озвучивание текста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Механизмы покупок и рекламы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4572000" y="2045369"/>
            <a:ext cx="4572000" cy="1383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Мультимедиа</a:t>
            </a:r>
          </a:p>
          <a:p>
            <a:pPr marL="12700"/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Push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и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л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окальные уведомления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54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uiExpand="1" build="p"/>
      <p:bldP spid="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22685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Секреты написания ТЗ</a:t>
            </a:r>
            <a:endParaRPr lang="ru-RU" sz="40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1022685"/>
            <a:ext cx="9144000" cy="1022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045369"/>
            <a:ext cx="9144000" cy="4812631"/>
          </a:xfrm>
        </p:spPr>
        <p:txBody>
          <a:bodyPr>
            <a:normAutofit/>
          </a:bodyPr>
          <a:lstStyle/>
          <a:p>
            <a:endParaRPr lang="ru-RU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594100" algn="l"/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Их нет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34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22685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Секреты написания ТЗ</a:t>
            </a:r>
            <a:endParaRPr lang="ru-RU" sz="40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1022685"/>
            <a:ext cx="9144000" cy="1022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045369"/>
            <a:ext cx="9144000" cy="4812631"/>
          </a:xfrm>
        </p:spPr>
        <p:txBody>
          <a:bodyPr>
            <a:normAutofit/>
          </a:bodyPr>
          <a:lstStyle/>
          <a:p>
            <a:endParaRPr lang="ru-RU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594100" algn="l"/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Их нет, но…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63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2268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Важно помнить</a:t>
            </a:r>
            <a:endParaRPr lang="ru-RU" sz="40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1022685"/>
            <a:ext cx="9144000" cy="1022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0" y="2045369"/>
            <a:ext cx="9144000" cy="4812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47900" indent="-520700" algn="l">
              <a:buFont typeface="Arial" panose="020B0604020202020204" pitchFamily="34" charset="0"/>
              <a:buChar char="•"/>
            </a:pPr>
            <a:endParaRPr lang="ru-RU" sz="4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603500" indent="-520700" algn="l">
              <a:buFont typeface="Arial" panose="020B0604020202020204" pitchFamily="34" charset="0"/>
              <a:buChar char="•"/>
            </a:pP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Размер экрана</a:t>
            </a:r>
          </a:p>
          <a:p>
            <a:pPr marL="2603500" indent="-520700" algn="l">
              <a:buFont typeface="Arial" panose="020B0604020202020204" pitchFamily="34" charset="0"/>
              <a:buChar char="•"/>
            </a:pP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Управление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73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2268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Проект ГК «</a:t>
            </a:r>
            <a:r>
              <a:rPr lang="ru-RU" sz="4000" b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Дикси</a:t>
            </a:r>
            <a:r>
              <a:rPr lang="ru-RU" sz="4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»</a:t>
            </a:r>
            <a:endParaRPr lang="ru-RU" sz="40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1022685"/>
            <a:ext cx="9144000" cy="1022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0" y="2045369"/>
            <a:ext cx="9144000" cy="4812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l"/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Цели проекта МОПОД:</a:t>
            </a:r>
          </a:p>
          <a:p>
            <a:pPr marL="533400" indent="-520700" algn="l">
              <a:buFont typeface="Arial" panose="020B0604020202020204" pitchFamily="34" charset="0"/>
              <a:buChar char="•"/>
            </a:pP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Реализация контроля циклов отгрузки и поставки</a:t>
            </a:r>
          </a:p>
          <a:p>
            <a:pPr marL="533400" indent="-520700" algn="l">
              <a:buFont typeface="Arial" panose="020B0604020202020204" pitchFamily="34" charset="0"/>
              <a:buChar char="•"/>
            </a:pP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Планирование автотранспорта</a:t>
            </a:r>
          </a:p>
          <a:p>
            <a:pPr marL="533400" indent="-520700" algn="l">
              <a:buFont typeface="Arial" panose="020B0604020202020204" pitchFamily="34" charset="0"/>
              <a:buChar char="•"/>
            </a:pP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Отслеживание местонахождения ТС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56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22685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Сканирование </a:t>
            </a:r>
            <a:r>
              <a:rPr lang="en-US" sz="4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QR</a:t>
            </a:r>
            <a:r>
              <a:rPr lang="ru-RU" sz="4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-кодов</a:t>
            </a:r>
            <a:endParaRPr lang="ru-RU" sz="40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1022685"/>
            <a:ext cx="9144000" cy="1022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778" y="3556000"/>
            <a:ext cx="5870222" cy="3302000"/>
          </a:xfrm>
          <a:prstGeom prst="rect">
            <a:avLst/>
          </a:prstGeom>
        </p:spPr>
      </p:pic>
      <p:pic>
        <p:nvPicPr>
          <p:cNvPr id="7" name="Рисунок 6" descr="QR-code_290x29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56" y="1272856"/>
            <a:ext cx="2880000" cy="288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968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4227</TotalTime>
  <Words>668</Words>
  <Application>Microsoft Office PowerPoint</Application>
  <PresentationFormat>Экран (4:3)</PresentationFormat>
  <Paragraphs>102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Arial Unicode MS</vt:lpstr>
      <vt:lpstr>Calibri</vt:lpstr>
      <vt:lpstr>Calibri Light</vt:lpstr>
      <vt:lpstr>Тема Office</vt:lpstr>
      <vt:lpstr>1С на кончиках пальцев</vt:lpstr>
      <vt:lpstr>Мобильная платформа 1С</vt:lpstr>
      <vt:lpstr>Объекты мобильной конфигурации</vt:lpstr>
      <vt:lpstr>Специфическая функциональность</vt:lpstr>
      <vt:lpstr>Секреты написания ТЗ</vt:lpstr>
      <vt:lpstr>Секреты написания ТЗ</vt:lpstr>
      <vt:lpstr>Важно помнить</vt:lpstr>
      <vt:lpstr>Проект ГК «Дикси»</vt:lpstr>
      <vt:lpstr>Сканирование QR-кодов</vt:lpstr>
      <vt:lpstr>Интерфейсы сотрудников</vt:lpstr>
      <vt:lpstr>Интерфейс водителя</vt:lpstr>
      <vt:lpstr>Дальнейшее развитие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 ошибок, которые могут  загубить ваш проект</dc:title>
  <dc:creator>deni@fto.com.ru</dc:creator>
  <cp:lastModifiedBy>Денис Лазарев</cp:lastModifiedBy>
  <cp:revision>234</cp:revision>
  <dcterms:created xsi:type="dcterms:W3CDTF">2018-11-20T03:43:03Z</dcterms:created>
  <dcterms:modified xsi:type="dcterms:W3CDTF">2019-11-23T03:02:39Z</dcterms:modified>
</cp:coreProperties>
</file>