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880" r:id="rId2"/>
  </p:sldMasterIdLst>
  <p:notesMasterIdLst>
    <p:notesMasterId r:id="rId134"/>
  </p:notesMasterIdLst>
  <p:handoutMasterIdLst>
    <p:handoutMasterId r:id="rId135"/>
  </p:handoutMasterIdLst>
  <p:sldIdLst>
    <p:sldId id="405" r:id="rId3"/>
    <p:sldId id="319" r:id="rId4"/>
    <p:sldId id="340" r:id="rId5"/>
    <p:sldId id="341" r:id="rId6"/>
    <p:sldId id="410" r:id="rId7"/>
    <p:sldId id="409" r:id="rId8"/>
    <p:sldId id="453" r:id="rId9"/>
    <p:sldId id="408" r:id="rId10"/>
    <p:sldId id="324" r:id="rId11"/>
    <p:sldId id="326" r:id="rId12"/>
    <p:sldId id="328" r:id="rId13"/>
    <p:sldId id="329" r:id="rId14"/>
    <p:sldId id="337" r:id="rId15"/>
    <p:sldId id="331" r:id="rId16"/>
    <p:sldId id="413" r:id="rId17"/>
    <p:sldId id="414" r:id="rId18"/>
    <p:sldId id="485" r:id="rId19"/>
    <p:sldId id="486" r:id="rId20"/>
    <p:sldId id="487" r:id="rId21"/>
    <p:sldId id="333" r:id="rId22"/>
    <p:sldId id="335" r:id="rId23"/>
    <p:sldId id="336" r:id="rId24"/>
    <p:sldId id="334" r:id="rId25"/>
    <p:sldId id="332" r:id="rId26"/>
    <p:sldId id="349" r:id="rId27"/>
    <p:sldId id="351" r:id="rId28"/>
    <p:sldId id="354" r:id="rId29"/>
    <p:sldId id="411" r:id="rId30"/>
    <p:sldId id="412" r:id="rId31"/>
    <p:sldId id="454" r:id="rId32"/>
    <p:sldId id="355" r:id="rId33"/>
    <p:sldId id="356" r:id="rId34"/>
    <p:sldId id="357" r:id="rId35"/>
    <p:sldId id="358" r:id="rId36"/>
    <p:sldId id="359" r:id="rId37"/>
    <p:sldId id="360" r:id="rId38"/>
    <p:sldId id="364" r:id="rId39"/>
    <p:sldId id="449" r:id="rId40"/>
    <p:sldId id="450" r:id="rId41"/>
    <p:sldId id="455" r:id="rId42"/>
    <p:sldId id="444" r:id="rId43"/>
    <p:sldId id="468" r:id="rId44"/>
    <p:sldId id="469" r:id="rId45"/>
    <p:sldId id="470" r:id="rId46"/>
    <p:sldId id="471" r:id="rId47"/>
    <p:sldId id="472" r:id="rId48"/>
    <p:sldId id="498" r:id="rId49"/>
    <p:sldId id="477" r:id="rId50"/>
    <p:sldId id="478" r:id="rId51"/>
    <p:sldId id="480" r:id="rId52"/>
    <p:sldId id="481" r:id="rId53"/>
    <p:sldId id="482" r:id="rId54"/>
    <p:sldId id="483" r:id="rId55"/>
    <p:sldId id="499" r:id="rId56"/>
    <p:sldId id="489" r:id="rId57"/>
    <p:sldId id="490" r:id="rId58"/>
    <p:sldId id="491" r:id="rId59"/>
    <p:sldId id="476" r:id="rId60"/>
    <p:sldId id="500" r:id="rId61"/>
    <p:sldId id="368" r:id="rId62"/>
    <p:sldId id="369" r:id="rId63"/>
    <p:sldId id="370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459" r:id="rId72"/>
    <p:sldId id="460" r:id="rId73"/>
    <p:sldId id="461" r:id="rId74"/>
    <p:sldId id="462" r:id="rId75"/>
    <p:sldId id="463" r:id="rId76"/>
    <p:sldId id="464" r:id="rId77"/>
    <p:sldId id="465" r:id="rId78"/>
    <p:sldId id="466" r:id="rId79"/>
    <p:sldId id="467" r:id="rId80"/>
    <p:sldId id="484" r:id="rId81"/>
    <p:sldId id="492" r:id="rId82"/>
    <p:sldId id="493" r:id="rId83"/>
    <p:sldId id="494" r:id="rId84"/>
    <p:sldId id="495" r:id="rId85"/>
    <p:sldId id="496" r:id="rId86"/>
    <p:sldId id="497" r:id="rId87"/>
    <p:sldId id="438" r:id="rId88"/>
    <p:sldId id="439" r:id="rId89"/>
    <p:sldId id="440" r:id="rId90"/>
    <p:sldId id="503" r:id="rId91"/>
    <p:sldId id="504" r:id="rId92"/>
    <p:sldId id="505" r:id="rId93"/>
    <p:sldId id="506" r:id="rId94"/>
    <p:sldId id="507" r:id="rId95"/>
    <p:sldId id="508" r:id="rId96"/>
    <p:sldId id="509" r:id="rId97"/>
    <p:sldId id="510" r:id="rId98"/>
    <p:sldId id="501" r:id="rId99"/>
    <p:sldId id="502" r:id="rId100"/>
    <p:sldId id="511" r:id="rId101"/>
    <p:sldId id="512" r:id="rId102"/>
    <p:sldId id="513" r:id="rId103"/>
    <p:sldId id="514" r:id="rId104"/>
    <p:sldId id="515" r:id="rId105"/>
    <p:sldId id="519" r:id="rId106"/>
    <p:sldId id="516" r:id="rId107"/>
    <p:sldId id="520" r:id="rId108"/>
    <p:sldId id="517" r:id="rId109"/>
    <p:sldId id="518" r:id="rId110"/>
    <p:sldId id="441" r:id="rId111"/>
    <p:sldId id="452" r:id="rId112"/>
    <p:sldId id="457" r:id="rId113"/>
    <p:sldId id="458" r:id="rId114"/>
    <p:sldId id="456" r:id="rId115"/>
    <p:sldId id="416" r:id="rId116"/>
    <p:sldId id="394" r:id="rId117"/>
    <p:sldId id="395" r:id="rId118"/>
    <p:sldId id="396" r:id="rId119"/>
    <p:sldId id="397" r:id="rId120"/>
    <p:sldId id="398" r:id="rId121"/>
    <p:sldId id="399" r:id="rId122"/>
    <p:sldId id="426" r:id="rId123"/>
    <p:sldId id="427" r:id="rId124"/>
    <p:sldId id="445" r:id="rId125"/>
    <p:sldId id="447" r:id="rId126"/>
    <p:sldId id="446" r:id="rId127"/>
    <p:sldId id="400" r:id="rId128"/>
    <p:sldId id="401" r:id="rId129"/>
    <p:sldId id="402" r:id="rId130"/>
    <p:sldId id="448" r:id="rId131"/>
    <p:sldId id="404" r:id="rId132"/>
    <p:sldId id="406" r:id="rId133"/>
  </p:sldIdLst>
  <p:sldSz cx="9756775" cy="7315200"/>
  <p:notesSz cx="6858000" cy="9144000"/>
  <p:defaultTextStyle>
    <a:defPPr>
      <a:defRPr lang="ru-RU"/>
    </a:defPPr>
    <a:lvl1pPr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87741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75482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463223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950964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438705" algn="l" defTabSz="97548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926446" algn="l" defTabSz="97548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414187" algn="l" defTabSz="97548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901928" algn="l" defTabSz="97548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B9F1483F-449C-4FBC-9E6A-52363AE1ABF3}">
          <p14:sldIdLst>
            <p14:sldId id="405"/>
            <p14:sldId id="319"/>
            <p14:sldId id="340"/>
            <p14:sldId id="341"/>
          </p14:sldIdLst>
        </p14:section>
        <p14:section name="Кластер серверов" id="{025AFB75-ADCE-478C-B43D-552BF5D73D3D}">
          <p14:sldIdLst>
            <p14:sldId id="410"/>
            <p14:sldId id="409"/>
            <p14:sldId id="453"/>
          </p14:sldIdLst>
        </p14:section>
        <p14:section name="Защищенность" id="{A2A3160F-121F-4188-A4F6-3233F7888B71}">
          <p14:sldIdLst>
            <p14:sldId id="408"/>
          </p14:sldIdLst>
        </p14:section>
        <p14:section name="Система Взаимодействия" id="{4AC5142A-C3CD-40CB-9C93-B0DC191ED783}">
          <p14:sldIdLst>
            <p14:sldId id="324"/>
            <p14:sldId id="326"/>
            <p14:sldId id="328"/>
            <p14:sldId id="329"/>
            <p14:sldId id="337"/>
            <p14:sldId id="331"/>
            <p14:sldId id="413"/>
            <p14:sldId id="414"/>
            <p14:sldId id="485"/>
            <p14:sldId id="486"/>
            <p14:sldId id="487"/>
            <p14:sldId id="333"/>
            <p14:sldId id="335"/>
            <p14:sldId id="336"/>
            <p14:sldId id="334"/>
            <p14:sldId id="332"/>
          </p14:sldIdLst>
        </p14:section>
        <p14:section name="Расширения" id="{FFE0DFEB-44A4-4646-B6C6-63A6118709B2}">
          <p14:sldIdLst>
            <p14:sldId id="349"/>
            <p14:sldId id="351"/>
            <p14:sldId id="354"/>
            <p14:sldId id="411"/>
            <p14:sldId id="412"/>
            <p14:sldId id="454"/>
          </p14:sldIdLst>
        </p14:section>
        <p14:section name="История данных" id="{5AD49C29-F9E4-4069-809B-AFC9FB1A3D53}">
          <p14:sldIdLst>
            <p14:sldId id="355"/>
            <p14:sldId id="356"/>
            <p14:sldId id="357"/>
            <p14:sldId id="358"/>
            <p14:sldId id="359"/>
            <p14:sldId id="360"/>
          </p14:sldIdLst>
        </p14:section>
        <p14:section name="Механизм копий БД" id="{8D1597E1-2C61-4C3C-8100-E81ABEF49BE0}">
          <p14:sldIdLst>
            <p14:sldId id="364"/>
            <p14:sldId id="449"/>
            <p14:sldId id="450"/>
            <p14:sldId id="455"/>
            <p14:sldId id="444"/>
          </p14:sldIdLst>
        </p14:section>
        <p14:section name="Глобальный поиск" id="{F7C75315-AD66-4CF2-BD48-4F89E04170EE}">
          <p14:sldIdLst>
            <p14:sldId id="468"/>
            <p14:sldId id="469"/>
            <p14:sldId id="470"/>
            <p14:sldId id="471"/>
            <p14:sldId id="472"/>
            <p14:sldId id="498"/>
            <p14:sldId id="477"/>
            <p14:sldId id="478"/>
            <p14:sldId id="480"/>
            <p14:sldId id="481"/>
            <p14:sldId id="482"/>
            <p14:sldId id="483"/>
            <p14:sldId id="499"/>
            <p14:sldId id="489"/>
            <p14:sldId id="490"/>
            <p14:sldId id="491"/>
            <p14:sldId id="476"/>
            <p14:sldId id="500"/>
          </p14:sldIdLst>
        </p14:section>
        <p14:section name="Мобильные технологии" id="{BD32EC69-D791-4323-9DA6-3AA6CE08BD68}">
          <p14:sldIdLst>
            <p14:sldId id="368"/>
            <p14:sldId id="369"/>
            <p14:sldId id="370"/>
            <p14:sldId id="378"/>
            <p14:sldId id="379"/>
            <p14:sldId id="380"/>
            <p14:sldId id="381"/>
            <p14:sldId id="382"/>
            <p14:sldId id="383"/>
            <p14:sldId id="384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84"/>
            <p14:sldId id="492"/>
            <p14:sldId id="493"/>
            <p14:sldId id="494"/>
            <p14:sldId id="495"/>
            <p14:sldId id="496"/>
            <p14:sldId id="497"/>
            <p14:sldId id="438"/>
            <p14:sldId id="439"/>
            <p14:sldId id="440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</p14:sldIdLst>
        </p14:section>
        <p14:section name="Адаптация под мобильный клиент" id="{7582E7FA-CAFD-4707-B635-98EE460ABD8F}">
          <p14:sldIdLst>
            <p14:sldId id="501"/>
            <p14:sldId id="502"/>
            <p14:sldId id="511"/>
            <p14:sldId id="512"/>
            <p14:sldId id="513"/>
            <p14:sldId id="514"/>
            <p14:sldId id="515"/>
            <p14:sldId id="519"/>
            <p14:sldId id="516"/>
            <p14:sldId id="520"/>
            <p14:sldId id="517"/>
            <p14:sldId id="518"/>
          </p14:sldIdLst>
        </p14:section>
        <p14:section name="UI" id="{A2E3D980-7D4B-49BD-AA9C-153F6DEEDEE9}">
          <p14:sldIdLst>
            <p14:sldId id="441"/>
            <p14:sldId id="452"/>
            <p14:sldId id="457"/>
            <p14:sldId id="458"/>
            <p14:sldId id="456"/>
          </p14:sldIdLst>
        </p14:section>
        <p14:section name="Развитие диаграмм" id="{B668852B-04A1-4083-9A4D-99D3AC8D6C09}">
          <p14:sldIdLst>
            <p14:sldId id="416"/>
            <p14:sldId id="394"/>
            <p14:sldId id="395"/>
            <p14:sldId id="396"/>
            <p14:sldId id="397"/>
            <p14:sldId id="398"/>
            <p14:sldId id="399"/>
            <p14:sldId id="426"/>
            <p14:sldId id="427"/>
            <p14:sldId id="445"/>
            <p14:sldId id="447"/>
            <p14:sldId id="446"/>
          </p14:sldIdLst>
        </p14:section>
        <p14:section name="EDT" id="{CFBB1E9B-6F6C-45F8-B2A1-91F9ACF369A3}">
          <p14:sldIdLst>
            <p14:sldId id="400"/>
            <p14:sldId id="401"/>
            <p14:sldId id="402"/>
          </p14:sldIdLst>
        </p14:section>
        <p14:section name="СУБД" id="{34D21262-5866-4510-905B-0B8BD0C4452F}">
          <p14:sldIdLst>
            <p14:sldId id="448"/>
            <p14:sldId id="404"/>
            <p14:sldId id="4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7A665"/>
    <a:srgbClr val="E3BA0B"/>
    <a:srgbClr val="D20000"/>
    <a:srgbClr val="F60000"/>
    <a:srgbClr val="B2B2B2"/>
    <a:srgbClr val="808080"/>
    <a:srgbClr val="FFCC00"/>
    <a:srgbClr val="CC9900"/>
    <a:srgbClr val="E22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3" autoAdjust="0"/>
    <p:restoredTop sz="90756" autoAdjust="0"/>
  </p:normalViewPr>
  <p:slideViewPr>
    <p:cSldViewPr>
      <p:cViewPr varScale="1">
        <p:scale>
          <a:sx n="62" d="100"/>
          <a:sy n="62" d="100"/>
        </p:scale>
        <p:origin x="1428" y="78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23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16"/>
    </p:cViewPr>
  </p:sorterViewPr>
  <p:notesViewPr>
    <p:cSldViewPr>
      <p:cViewPr varScale="1">
        <p:scale>
          <a:sx n="85" d="100"/>
          <a:sy n="85" d="100"/>
        </p:scale>
        <p:origin x="31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0B6739D-FF4A-4BDE-85D6-30AAEF8947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33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E4174B5-8294-4BA4-B1CA-8CBC45881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192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8774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7548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6322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5096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438705" algn="l" defTabSz="9754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9754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9754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9754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 min = 35</a:t>
            </a:r>
            <a:r>
              <a:rPr lang="en-US" baseline="0" dirty="0" smtClean="0"/>
              <a:t> + 5QA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74B5-8294-4BA4-B1CA-8CBC45881ACC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12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mtClean="0"/>
              <a:t>Важное напоминание для тех кто использует отправку пуш уведомлений.</a:t>
            </a:r>
            <a:br>
              <a:rPr lang="ru-RU" altLang="ru-RU" smtClean="0"/>
            </a:br>
            <a:r>
              <a:rPr lang="ru-RU" altLang="ru-RU" smtClean="0"/>
              <a:t>Как,</a:t>
            </a:r>
            <a:r>
              <a:rPr lang="en-US" altLang="ru-RU" smtClean="0"/>
              <a:t> </a:t>
            </a:r>
            <a:r>
              <a:rPr lang="ru-RU" altLang="ru-RU" smtClean="0"/>
              <a:t>наверное, многие из вас знают, отправка с помощью </a:t>
            </a:r>
            <a:r>
              <a:rPr lang="en-US" altLang="ru-RU" smtClean="0"/>
              <a:t>Google Cloud Messaging </a:t>
            </a:r>
            <a:r>
              <a:rPr lang="ru-RU" altLang="ru-RU" smtClean="0"/>
              <a:t>признана устаревшей в апреле 2019.</a:t>
            </a:r>
          </a:p>
          <a:p>
            <a:r>
              <a:rPr lang="ru-RU" altLang="ru-RU" smtClean="0"/>
              <a:t>В связи с этим разработчикам нужно было перейти на </a:t>
            </a:r>
            <a:r>
              <a:rPr lang="en-US" altLang="ru-RU" smtClean="0"/>
              <a:t>Firebase</a:t>
            </a:r>
            <a:r>
              <a:rPr lang="ru-RU" altLang="ru-RU" smtClean="0"/>
              <a:t>. </a:t>
            </a:r>
          </a:p>
          <a:p>
            <a:r>
              <a:rPr lang="ru-RU" altLang="ru-RU" smtClean="0"/>
              <a:t>Сейчас сервера</a:t>
            </a:r>
            <a:r>
              <a:rPr lang="en-US" altLang="ru-RU" smtClean="0"/>
              <a:t> GCM </a:t>
            </a:r>
            <a:r>
              <a:rPr lang="ru-RU" altLang="ru-RU" smtClean="0"/>
              <a:t>отключены и для тех, кто еще не успел перейти на </a:t>
            </a:r>
            <a:r>
              <a:rPr lang="en-US" altLang="ru-RU" smtClean="0"/>
              <a:t>Firebase </a:t>
            </a:r>
            <a:r>
              <a:rPr lang="ru-RU" altLang="ru-RU" smtClean="0"/>
              <a:t>хотелось бы напомнить, на какие ключевые моменты стоит обратить внимание.</a:t>
            </a:r>
          </a:p>
          <a:p>
            <a:r>
              <a:rPr lang="ru-RU" altLang="ru-RU" smtClean="0"/>
              <a:t>Во первых, при получении идентификатора подписчика следует оставлять параметр НомерПриложенияGoogleCloud пустым</a:t>
            </a:r>
          </a:p>
          <a:p>
            <a:r>
              <a:rPr lang="ru-RU" altLang="ru-RU" smtClean="0"/>
              <a:t>Во вторых, в данных антификации при отправке уведомления нужно указать ключ сервера, который выдается в консоли разработчика </a:t>
            </a:r>
            <a:r>
              <a:rPr lang="en-US" altLang="ru-RU" smtClean="0"/>
              <a:t>Firebase</a:t>
            </a:r>
          </a:p>
          <a:p>
            <a:r>
              <a:rPr lang="ru-RU" altLang="ru-RU" smtClean="0"/>
              <a:t>Наконец, при сборке приложения нужно не забыть загрузить </a:t>
            </a:r>
            <a:r>
              <a:rPr lang="en-US" altLang="ru-RU" smtClean="0"/>
              <a:t>json</a:t>
            </a:r>
            <a:r>
              <a:rPr lang="ru-RU" altLang="ru-RU" smtClean="0"/>
              <a:t>-файл, который также скачивается со страницы консоли разработчика.</a:t>
            </a:r>
            <a:br>
              <a:rPr lang="ru-RU" altLang="ru-RU" smtClean="0"/>
            </a:br>
            <a:r>
              <a:rPr lang="ru-RU" altLang="ru-RU" smtClean="0"/>
              <a:t>Более подробно процесс перехода с </a:t>
            </a:r>
            <a:r>
              <a:rPr lang="en-US" altLang="ru-RU" smtClean="0"/>
              <a:t>GCM </a:t>
            </a:r>
            <a:r>
              <a:rPr lang="ru-RU" altLang="ru-RU" smtClean="0"/>
              <a:t>на </a:t>
            </a:r>
            <a:r>
              <a:rPr lang="en-US" altLang="ru-RU" smtClean="0"/>
              <a:t>FCM </a:t>
            </a:r>
            <a:r>
              <a:rPr lang="ru-RU" altLang="ru-RU" smtClean="0"/>
              <a:t>описан на ИТС.</a:t>
            </a:r>
          </a:p>
        </p:txBody>
      </p:sp>
    </p:spTree>
    <p:extLst>
      <p:ext uri="{BB962C8B-B14F-4D97-AF65-F5344CB8AC3E}">
        <p14:creationId xmlns:p14="http://schemas.microsoft.com/office/powerpoint/2010/main" val="3875542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5626100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250D6EE-7398-4531-8DC4-D2DFBA1C8689}" type="slidenum">
              <a:rPr lang="ru-RU" altLang="ru-RU" sz="1200">
                <a:latin typeface="Times New Roman" panose="02020603050405020304" pitchFamily="18" charset="0"/>
              </a:rPr>
              <a:pPr algn="r" eaLnBrk="1" hangingPunct="1"/>
              <a:t>76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При работе с презентациями: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b="1" smtClean="0"/>
              <a:t>Желательно не допускать увеличения объема файла:</a:t>
            </a:r>
          </a:p>
          <a:p>
            <a:pPr eaLnBrk="1" hangingPunct="1"/>
            <a:r>
              <a:rPr lang="ru-RU" altLang="ru-RU" smtClean="0"/>
              <a:t>1) Создаваемую презентацию необходимо хранить у себя на компьютере, </a:t>
            </a:r>
          </a:p>
          <a:p>
            <a:pPr eaLnBrk="1" hangingPunct="1"/>
            <a:r>
              <a:rPr lang="ru-RU" altLang="ru-RU" smtClean="0"/>
              <a:t>сохраняясь только с помощью клавиши </a:t>
            </a:r>
            <a:r>
              <a:rPr lang="ru-RU" altLang="ru-RU" b="1" smtClean="0"/>
              <a:t>Save As</a:t>
            </a:r>
            <a:r>
              <a:rPr lang="ru-RU" altLang="ru-RU" smtClean="0"/>
              <a:t>, можно сохранить файл поверх старого, </a:t>
            </a:r>
          </a:p>
          <a:p>
            <a:pPr eaLnBrk="1" hangingPunct="1"/>
            <a:r>
              <a:rPr lang="ru-RU" altLang="ru-RU" smtClean="0"/>
              <a:t>нажав «ОК» на предупреждение о перезаписи.</a:t>
            </a:r>
          </a:p>
          <a:p>
            <a:pPr eaLnBrk="1" hangingPunct="1"/>
            <a:r>
              <a:rPr lang="ru-RU" altLang="ru-RU" smtClean="0"/>
              <a:t>2) Если файл редактируется целый день и весит более 2 Mb, необходимо отключить параметры автосохранения, чтобы размер файла не увеличивался, а работа не приводила к зависанию.</a:t>
            </a:r>
          </a:p>
          <a:p>
            <a:pPr eaLnBrk="1" hangingPunct="1"/>
            <a:r>
              <a:rPr lang="ru-RU" altLang="ru-RU" smtClean="0"/>
              <a:t>Отключение параметров автосохранения:</a:t>
            </a:r>
          </a:p>
          <a:p>
            <a:pPr eaLnBrk="1" hangingPunct="1"/>
            <a:r>
              <a:rPr lang="ru-RU" altLang="ru-RU" smtClean="0"/>
              <a:t>В главном меню: Сервис/Параметры/Сохранение – снимаем галочку «автосохранение каждые__мин».</a:t>
            </a:r>
          </a:p>
          <a:p>
            <a:pPr eaLnBrk="1" hangingPunct="1"/>
            <a:r>
              <a:rPr lang="ru-RU" altLang="ru-RU" smtClean="0"/>
              <a:t>При отключенном автосохранении необходимо сохраняться каждые 5 минут работы с помощью клавиши Save As</a:t>
            </a:r>
            <a:r>
              <a:rPr lang="ru-RU" altLang="ru-RU" b="1" smtClean="0"/>
              <a:t>.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______________________________________________________________________________________________________________________________________________</a:t>
            </a:r>
          </a:p>
          <a:p>
            <a:pPr eaLnBrk="1" hangingPunct="1"/>
            <a:r>
              <a:rPr lang="ru-RU" altLang="ru-RU" smtClean="0"/>
              <a:t>На слайде можно задать в нижнем колонтитуле наименование самого слайда, наименование всей презентации и номера страниц, причем можно даже,</a:t>
            </a:r>
            <a:br>
              <a:rPr lang="ru-RU" altLang="ru-RU" smtClean="0"/>
            </a:br>
            <a:r>
              <a:rPr lang="ru-RU" altLang="ru-RU" smtClean="0"/>
              <a:t>если знать заранее точное количество страниц, задать нумерацию в стиле «1 из 10».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Можно впечатывать на каждый слайд название доклада. Для этого нужно воспользоваться меню «Вставка» – «Номер слайда» и установить галочку «Нижний колонтитул»</a:t>
            </a:r>
            <a:br>
              <a:rPr lang="ru-RU" altLang="ru-RU" smtClean="0"/>
            </a:br>
            <a:r>
              <a:rPr lang="ru-RU" altLang="ru-RU" smtClean="0"/>
              <a:t>после чего вписать само название в пустую строку ниже. Установить нижний колонтитул можно либо для 1 слайда – нажав «применить», либо для всей презентации, выбрав пункт «применить ко всем». В варианте для всей презентации, чтобы не допустить появления нижнего колонтитула на последнем и титульном слайде,</a:t>
            </a:r>
            <a:br>
              <a:rPr lang="ru-RU" altLang="ru-RU" smtClean="0"/>
            </a:br>
            <a:r>
              <a:rPr lang="ru-RU" altLang="ru-RU" smtClean="0"/>
              <a:t>есть пункт «Не показывать на титульном слайде», где можно поставить галочку.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Чтобы убрать нижний колонтитул, либо из меню «Вставка» - «Номера страниц» убрать галочку, относящуюся к нему, и сам текст нижнего колонтитула,</a:t>
            </a:r>
          </a:p>
          <a:p>
            <a:pPr eaLnBrk="1" hangingPunct="1"/>
            <a:r>
              <a:rPr lang="ru-RU" altLang="ru-RU" smtClean="0"/>
              <a:t>либо удалить нижний колонтитул из шаблона презентации.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Можно задавать </a:t>
            </a:r>
            <a:r>
              <a:rPr lang="ru-RU" altLang="ru-RU" b="1" smtClean="0"/>
              <a:t>номера страниц.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По желанию можно дописать количество страниц «1 из 10», где «из 10» вводится вручную.</a:t>
            </a:r>
          </a:p>
          <a:p>
            <a:pPr eaLnBrk="1" hangingPunct="1"/>
            <a:r>
              <a:rPr lang="ru-RU" altLang="ru-RU" smtClean="0"/>
              <a:t>Так как размер номеров небольшой, их желательно выделить «полужирным».</a:t>
            </a:r>
          </a:p>
          <a:p>
            <a:pPr eaLnBrk="1" hangingPunct="1"/>
            <a:r>
              <a:rPr lang="ru-RU" altLang="ru-RU" smtClean="0"/>
              <a:t>1. Для установки номеров страниц по всей презентации можно зайти в меню: Вставка/Номер слайда/ «Применить ко всем».</a:t>
            </a:r>
          </a:p>
          <a:p>
            <a:pPr eaLnBrk="1" hangingPunct="1"/>
            <a:r>
              <a:rPr lang="ru-RU" altLang="ru-RU" smtClean="0"/>
              <a:t>2. Поставить галочку – не показывать на титульном листе. Тут же можно задать точное количество слайдов, приписав к знаку «#» словосочетание «из 17». </a:t>
            </a:r>
          </a:p>
          <a:p>
            <a:pPr eaLnBrk="1" hangingPunct="1"/>
            <a:r>
              <a:rPr lang="ru-RU" altLang="ru-RU" smtClean="0"/>
              <a:t>3. Чтобы убрать номер страницы на последнем слайде, можно опять зайти Вставка/Номер слайда и снять галочку «Номер слайда», затем нажать  «Применить».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Чтобы убрать номер страницы со слайда, можно либо зайти в меню Вставка/Номер слайда и снять галочку «Номер слайда», затем нажать- «Применить», либо зайти в шаблон и удалить блок с «</a:t>
            </a:r>
            <a:r>
              <a:rPr lang="en-US" altLang="ru-RU" smtClean="0"/>
              <a:t>#</a:t>
            </a:r>
            <a:r>
              <a:rPr lang="ru-RU" altLang="ru-RU" smtClean="0"/>
              <a:t>», предназначенный для номера слайда.</a:t>
            </a:r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5746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55301A-1958-42B1-BA1C-DC1ACAF77FCD}" type="slidenum">
              <a:rPr lang="ru-RU" altLang="ru-RU" sz="1200">
                <a:latin typeface="Times New Roman" panose="02020603050405020304" pitchFamily="18" charset="0"/>
              </a:rPr>
              <a:pPr algn="r" eaLnBrk="1" hangingPunct="1"/>
              <a:t>79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В версии 8.3.16 появится новый способ аунтификации. Как в тонком и веб клиенте, технология </a:t>
            </a:r>
            <a:r>
              <a:rPr lang="en-US" altLang="ru-RU" smtClean="0">
                <a:latin typeface="Arial" panose="020B0604020202020204" pitchFamily="34" charset="0"/>
              </a:rPr>
              <a:t>OpenID Connect </a:t>
            </a:r>
            <a:r>
              <a:rPr lang="ru-RU" altLang="ru-RU" smtClean="0">
                <a:latin typeface="Arial" panose="020B0604020202020204" pitchFamily="34" charset="0"/>
              </a:rPr>
              <a:t>позволяет использовать в качестве </a:t>
            </a:r>
            <a:r>
              <a:rPr lang="en-US" altLang="ru-RU" smtClean="0">
                <a:latin typeface="Arial" panose="020B0604020202020204" pitchFamily="34" charset="0"/>
              </a:rPr>
              <a:t>OpenID </a:t>
            </a:r>
            <a:r>
              <a:rPr lang="ru-RU" altLang="ru-RU" smtClean="0">
                <a:latin typeface="Arial" panose="020B0604020202020204" pitchFamily="34" charset="0"/>
              </a:rPr>
              <a:t>провайдера сторонние сервисы, такие как </a:t>
            </a:r>
            <a:r>
              <a:rPr lang="en-US" altLang="ru-RU" smtClean="0">
                <a:latin typeface="Arial" panose="020B0604020202020204" pitchFamily="34" charset="0"/>
              </a:rPr>
              <a:t>Google</a:t>
            </a:r>
            <a:r>
              <a:rPr lang="ru-RU" altLang="ru-RU" smtClean="0">
                <a:latin typeface="Arial" panose="020B0604020202020204" pitchFamily="34" charset="0"/>
              </a:rPr>
              <a:t>,</a:t>
            </a:r>
            <a:r>
              <a:rPr lang="en-US" altLang="ru-RU" smtClean="0">
                <a:latin typeface="Arial" panose="020B0604020202020204" pitchFamily="34" charset="0"/>
              </a:rPr>
              <a:t> Microsoft, </a:t>
            </a:r>
            <a:r>
              <a:rPr lang="ru-RU" altLang="ru-RU" smtClean="0">
                <a:latin typeface="Arial" panose="020B0604020202020204" pitchFamily="34" charset="0"/>
              </a:rPr>
              <a:t>Госуслуги.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С её помощью пользователь может быстро авторизоваться, используя, например, свой G</a:t>
            </a:r>
            <a:r>
              <a:rPr lang="en-US" altLang="ru-RU" smtClean="0">
                <a:latin typeface="Arial" panose="020B0604020202020204" pitchFamily="34" charset="0"/>
              </a:rPr>
              <a:t>oogle </a:t>
            </a:r>
            <a:r>
              <a:rPr lang="ru-RU" altLang="ru-RU" smtClean="0">
                <a:latin typeface="Arial" panose="020B0604020202020204" pitchFamily="34" charset="0"/>
              </a:rPr>
              <a:t>аккаунт. Для этого достаточно предоставить доступ приложению 1с раз и,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в дальнейшем, пользователь сможет проходить сквозь авторизацию без ввода логина и пароля, напрямую попадая в приложение.</a:t>
            </a:r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02878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</a:rPr>
              <a:t>В версии 8.3.15 в системе взаимодействия можно получать ссылки на конкретные сообщения. При переходе по ссылке лента диалога автоматически будет прокручена к указанному сообщению.</a:t>
            </a:r>
            <a:br>
              <a:rPr lang="ru-RU" altLang="ru-RU" smtClean="0">
                <a:latin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</a:rPr>
              <a:t>Также появится возможность для пользователей настраивать уровень уведомления. Теперь можно получать уведомления беззвучно, или отключить их совсем.</a:t>
            </a:r>
            <a:br>
              <a:rPr lang="ru-RU" altLang="ru-RU" smtClean="0">
                <a:latin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</a:rPr>
              <a:t>Сама лента обсуждения стала более плавной и анимированной. </a:t>
            </a:r>
            <a:br>
              <a:rPr lang="ru-RU" altLang="ru-RU" smtClean="0">
                <a:latin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</a:rPr>
              <a:t>В версии 8.3.16 система взаимодействия также поддержит отображение форматированных сообщений.</a:t>
            </a:r>
          </a:p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9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</a:rPr>
              <a:t>Новые возможности Планировщика позволят настраивать его отображение более гибко, управляя шириной и высотой ячеек.</a:t>
            </a:r>
            <a:br>
              <a:rPr lang="ru-RU" altLang="ru-RU" smtClean="0">
                <a:latin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</a:rPr>
              <a:t>При большом количестве записей появится возможность отобразить все, не сворачивая их в подгруппу «Еще» </a:t>
            </a:r>
          </a:p>
        </p:txBody>
      </p:sp>
    </p:spTree>
    <p:extLst>
      <p:ext uri="{BB962C8B-B14F-4D97-AF65-F5344CB8AC3E}">
        <p14:creationId xmlns:p14="http://schemas.microsoft.com/office/powerpoint/2010/main" val="20207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27E814-CDF9-4961-92A2-44F3D2CC4B51}" type="slidenum">
              <a:rPr lang="ru-RU" altLang="en-US" sz="1200" smtClean="0">
                <a:latin typeface="Times New Roman" panose="02020603050405020304" pitchFamily="18" charset="0"/>
              </a:rPr>
              <a:pPr/>
              <a:t>84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71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В мобильной платформе 1С появилась возможность использовать сторонние средства аналитики мобильных приложений, такие как </a:t>
            </a:r>
            <a:r>
              <a:rPr lang="en-US" altLang="ru-RU" sz="1000" smtClean="0">
                <a:latin typeface="Arial" panose="020B0604020202020204" pitchFamily="34" charset="0"/>
              </a:rPr>
              <a:t>Google Analytics </a:t>
            </a:r>
            <a:r>
              <a:rPr lang="ru-RU" altLang="ru-RU" sz="1000" smtClean="0">
                <a:latin typeface="Arial" panose="020B0604020202020204" pitchFamily="34" charset="0"/>
              </a:rPr>
              <a:t>и </a:t>
            </a:r>
            <a:r>
              <a:rPr lang="en-US" altLang="ru-RU" sz="1000" smtClean="0">
                <a:latin typeface="Arial" panose="020B0604020202020204" pitchFamily="34" charset="0"/>
              </a:rPr>
              <a:t>Appsee</a:t>
            </a:r>
            <a:r>
              <a:rPr lang="ru-RU" altLang="ru-RU" sz="1000" smtClean="0">
                <a:latin typeface="Arial" panose="020B0604020202020204" pitchFamily="34" charset="0"/>
              </a:rPr>
              <a:t>.</a:t>
            </a:r>
            <a:endParaRPr lang="en-US" altLang="ru-RU" sz="1000" smtClean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Также предусмотрена интеграция с сервисом «Пульт 1С»</a:t>
            </a:r>
            <a:r>
              <a:rPr lang="en-US" altLang="ru-RU" sz="1000" smtClean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На этапе сборки мобильного приложения указывается желаемый сервис аналитики с параметрами подключения, после чего функциональность становится автоматически доступной из конфигурации.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Также реализована возможность управления составом собираемых данных после публикации в магазины через механизм обновления настроек аналитики, что позволяет передать изучение поведения пользователя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людям, не знакомым с языком </a:t>
            </a:r>
            <a:r>
              <a:rPr lang="en-US" altLang="ru-RU" sz="1000" smtClean="0">
                <a:latin typeface="Arial" panose="020B0604020202020204" pitchFamily="34" charset="0"/>
              </a:rPr>
              <a:t>1C</a:t>
            </a:r>
            <a:r>
              <a:rPr lang="ru-RU" altLang="ru-RU" sz="1000" smtClean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Составом регистрируемых данных легко управлять, задавая для исследования как точечные объекты, так и группы объектов, гибко управляя именами событий в сервисах.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С помощью нового механизма появилась возможность отслеживания сбоев в приложении, регистрации скачиваний, источников трафика, ведение статистики внутренних покупок, изучение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переходов пользователей по формам в приложении, подсчет частоты использования функционала, регистрация пользовательских событий.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Часть сервисов предоставляет статистику в разрезе типа и модели устройств, версии ОС и регионов использования мобильного приложения.</a:t>
            </a:r>
          </a:p>
          <a:p>
            <a:pPr>
              <a:lnSpc>
                <a:spcPct val="90000"/>
              </a:lnSpc>
            </a:pPr>
            <a:r>
              <a:rPr lang="en-US" altLang="ru-RU" sz="1000" smtClean="0">
                <a:latin typeface="Arial" panose="020B0604020202020204" pitchFamily="34" charset="0"/>
              </a:rPr>
              <a:t>Appsee</a:t>
            </a:r>
            <a:r>
              <a:rPr lang="ru-RU" altLang="ru-RU" sz="1000" smtClean="0">
                <a:latin typeface="Arial" panose="020B0604020202020204" pitchFamily="34" charset="0"/>
              </a:rPr>
              <a:t> позволяет выполнять видео записи с экрана пользователя, для дальнейшего изучения удобства интерфейса пользователя и построения «тепловых» карт. Для поддержки обезличенности</a:t>
            </a:r>
          </a:p>
          <a:p>
            <a:pPr>
              <a:lnSpc>
                <a:spcPct val="9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>записи видео предусмотрены процедуры управления сокрытия (закрашивания) приватных данных.</a:t>
            </a:r>
          </a:p>
          <a:p>
            <a:pPr>
              <a:lnSpc>
                <a:spcPct val="90000"/>
              </a:lnSpc>
            </a:pPr>
            <a:endParaRPr lang="ru-RU" altLang="ru-RU" sz="1000" smtClean="0"/>
          </a:p>
        </p:txBody>
      </p:sp>
    </p:spTree>
    <p:extLst>
      <p:ext uri="{BB962C8B-B14F-4D97-AF65-F5344CB8AC3E}">
        <p14:creationId xmlns:p14="http://schemas.microsoft.com/office/powerpoint/2010/main" val="185897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74B5-8294-4BA4-B1CA-8CBC45881AC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778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0D87B-038B-459E-8149-87E5C6E678C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44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Реализовано распознование смайликов </a:t>
            </a:r>
          </a:p>
          <a:p>
            <a:endParaRPr lang="en-US" altLang="ru-RU"/>
          </a:p>
          <a:p>
            <a:r>
              <a:rPr lang="ru-RU" altLang="ru-RU"/>
              <a:t>Реализована программная поддержка сообщений с форматированием. Тоесть форматированную строку можно выставить средствами встроенного языка. </a:t>
            </a:r>
          </a:p>
          <a:p>
            <a:r>
              <a:rPr lang="ru-RU" altLang="ru-RU"/>
              <a:t>Править такие сообщения интерактивно нельзя. Возможность будет полезна для всякого рода оповещений.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053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9957C-4BB0-41A7-9697-57E866398AE0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45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Следующая возможность позволяет найти контекстные обсуждения. </a:t>
            </a:r>
          </a:p>
          <a:p>
            <a:r>
              <a:rPr lang="ru-RU" altLang="ru-RU"/>
              <a:t>Например вы только что переписывались и закрыли обсуждение. Как его быстро найти?</a:t>
            </a:r>
          </a:p>
          <a:p>
            <a:r>
              <a:rPr lang="ru-RU" altLang="ru-RU"/>
              <a:t>Для решения этой задачи в историю мы добавили информацию о таких обсуждениях в историю. 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04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1E369E-812A-4411-ADA4-733085FE1749}" type="slidenum">
              <a:rPr lang="ru-RU" altLang="ru-RU" sz="1200">
                <a:latin typeface="Times New Roman" panose="02020603050405020304" pitchFamily="18" charset="0"/>
              </a:rPr>
              <a:pPr/>
              <a:t>49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00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WMV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ECCDD-1220-47D3-8912-57702DBFA70C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84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WMV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ECCDD-1220-47D3-8912-57702DBFA70C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465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1F448-017D-441F-A838-BCD2F8B4FCDE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145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Следущая доработка касается глобального поиска. </a:t>
            </a:r>
          </a:p>
          <a:p>
            <a:r>
              <a:rPr lang="ru-RU" altLang="ru-RU"/>
              <a:t>Если при выполнении глобального поиска произошла ошибка, то информация об этой ошибке будет помещаться в результаты поиска. </a:t>
            </a:r>
          </a:p>
          <a:p>
            <a:r>
              <a:rPr lang="ru-RU" altLang="ru-RU"/>
              <a:t>Ранее ошибки игнорировались. </a:t>
            </a:r>
          </a:p>
        </p:txBody>
      </p:sp>
    </p:spTree>
    <p:extLst>
      <p:ext uri="{BB962C8B-B14F-4D97-AF65-F5344CB8AC3E}">
        <p14:creationId xmlns:p14="http://schemas.microsoft.com/office/powerpoint/2010/main" val="152007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3C939C-3FEE-4E91-8225-B9CCC893F2F8}" type="slidenum">
              <a:rPr lang="ru-RU" altLang="en-US" sz="1200" smtClean="0">
                <a:latin typeface="Times New Roman" panose="02020603050405020304" pitchFamily="18" charset="0"/>
              </a:rPr>
              <a:pPr/>
              <a:t>71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1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1864967" y="196437"/>
            <a:ext cx="7722419" cy="8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48" tIns="48774" rIns="97548" bIns="4877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3000" b="1" dirty="0" smtClean="0">
                <a:solidFill>
                  <a:schemeClr val="tx2"/>
                </a:solidFill>
              </a:rPr>
              <a:t>Бизнес-форум 1С:</a:t>
            </a:r>
            <a:r>
              <a:rPr lang="en-US" altLang="ru-RU" sz="3000" b="1" dirty="0" smtClean="0">
                <a:solidFill>
                  <a:schemeClr val="tx2"/>
                </a:solidFill>
              </a:rPr>
              <a:t>ERP</a:t>
            </a:r>
            <a:r>
              <a:rPr lang="ru-RU" altLang="ru-RU" sz="3000" b="1" dirty="0" smtClean="0">
                <a:solidFill>
                  <a:schemeClr val="tx2"/>
                </a:solidFill>
              </a:rPr>
              <a:t>  </a:t>
            </a:r>
            <a:endParaRPr lang="en-US" altLang="ru-RU" sz="3000" b="1" dirty="0" smtClean="0">
              <a:solidFill>
                <a:schemeClr val="tx2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900" dirty="0" smtClean="0">
                <a:solidFill>
                  <a:schemeClr val="tx2"/>
                </a:solidFill>
              </a:rPr>
              <a:t>2</a:t>
            </a:r>
            <a:r>
              <a:rPr lang="en-US" altLang="ru-RU" sz="1900" dirty="0" smtClean="0">
                <a:solidFill>
                  <a:schemeClr val="tx2"/>
                </a:solidFill>
              </a:rPr>
              <a:t>6</a:t>
            </a:r>
            <a:r>
              <a:rPr lang="ru-RU" altLang="ru-RU" sz="1900" dirty="0" smtClean="0">
                <a:solidFill>
                  <a:schemeClr val="tx2"/>
                </a:solidFill>
              </a:rPr>
              <a:t> октября 201</a:t>
            </a:r>
            <a:r>
              <a:rPr lang="en-US" altLang="ru-RU" sz="1900" dirty="0" smtClean="0">
                <a:solidFill>
                  <a:schemeClr val="tx2"/>
                </a:solidFill>
              </a:rPr>
              <a:t>8</a:t>
            </a:r>
            <a:r>
              <a:rPr lang="ru-RU" altLang="ru-RU" sz="1900" dirty="0" smtClean="0">
                <a:solidFill>
                  <a:schemeClr val="tx2"/>
                </a:solidFill>
              </a:rPr>
              <a:t> года</a:t>
            </a:r>
          </a:p>
        </p:txBody>
      </p:sp>
    </p:spTree>
    <p:extLst>
      <p:ext uri="{BB962C8B-B14F-4D97-AF65-F5344CB8AC3E}">
        <p14:creationId xmlns:p14="http://schemas.microsoft.com/office/powerpoint/2010/main" val="66504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1919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59991" y="-28784"/>
            <a:ext cx="2381602" cy="69883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186" y="-28784"/>
            <a:ext cx="6982192" cy="69883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4955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764" y="-28781"/>
            <a:ext cx="5147716" cy="11531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184" y="1352976"/>
            <a:ext cx="4681897" cy="56066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9695" y="1352976"/>
            <a:ext cx="4681897" cy="27211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59695" y="4236720"/>
            <a:ext cx="4681897" cy="27228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9914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727764" y="-28781"/>
            <a:ext cx="5147716" cy="11531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5184" y="1352976"/>
            <a:ext cx="4681897" cy="27211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9695" y="1352976"/>
            <a:ext cx="4681897" cy="27211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15184" y="4236720"/>
            <a:ext cx="4681897" cy="27228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9695" y="4236720"/>
            <a:ext cx="4681897" cy="27228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8963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758" y="2272454"/>
            <a:ext cx="8293259" cy="15680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7695" indent="0" algn="ctr">
              <a:buNone/>
              <a:defRPr/>
            </a:lvl2pPr>
            <a:lvl3pPr marL="975390" indent="0" algn="ctr">
              <a:buNone/>
              <a:defRPr/>
            </a:lvl3pPr>
            <a:lvl4pPr marL="1463086" indent="0" algn="ctr">
              <a:buNone/>
              <a:defRPr/>
            </a:lvl4pPr>
            <a:lvl5pPr marL="1950781" indent="0" algn="ctr">
              <a:buNone/>
              <a:defRPr/>
            </a:lvl5pPr>
            <a:lvl6pPr marL="2438476" indent="0" algn="ctr">
              <a:buNone/>
              <a:defRPr/>
            </a:lvl6pPr>
            <a:lvl7pPr marL="2926171" indent="0" algn="ctr">
              <a:buNone/>
              <a:defRPr/>
            </a:lvl7pPr>
            <a:lvl8pPr marL="3413867" indent="0" algn="ctr">
              <a:buNone/>
              <a:defRPr/>
            </a:lvl8pPr>
            <a:lvl9pPr marL="39015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50D6D7E8-1136-47BE-95ED-B6C8223E9D2D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9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71" indent="-365771">
              <a:buClr>
                <a:schemeClr val="tx1"/>
              </a:buClr>
              <a:buFont typeface="Segoe UI" panose="020B0502040204020203" pitchFamily="34" charset="0"/>
              <a:buChar char="̵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92505" indent="-304810">
              <a:buClrTx/>
              <a:buFont typeface="Segoe UI" panose="020B0502040204020203" pitchFamily="34" charset="0"/>
              <a:buChar char="̵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238" indent="-243848">
              <a:buClr>
                <a:schemeClr val="tx1"/>
              </a:buClr>
              <a:buFont typeface="Segoe UI" panose="020B0502040204020203" pitchFamily="34" charset="0"/>
              <a:buChar char="̵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706933" indent="-243848">
              <a:buClr>
                <a:schemeClr val="tx1"/>
              </a:buClr>
              <a:buFont typeface="Segoe UI" panose="020B0502040204020203" pitchFamily="34" charset="0"/>
              <a:buChar char="̵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629" indent="-243848">
              <a:buClr>
                <a:schemeClr val="tx1"/>
              </a:buClr>
              <a:buFont typeface="Segoe UI" panose="020B0502040204020203" pitchFamily="34" charset="0"/>
              <a:buChar char="̵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678480DE-A2AD-415A-A6F3-C234E4E1E6E3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6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33"/>
            </a:lvl1pPr>
            <a:lvl2pPr marL="487695" indent="0">
              <a:buNone/>
              <a:defRPr sz="1920"/>
            </a:lvl2pPr>
            <a:lvl3pPr marL="975390" indent="0">
              <a:buNone/>
              <a:defRPr sz="1707"/>
            </a:lvl3pPr>
            <a:lvl4pPr marL="1463086" indent="0">
              <a:buNone/>
              <a:defRPr sz="1493"/>
            </a:lvl4pPr>
            <a:lvl5pPr marL="1950781" indent="0">
              <a:buNone/>
              <a:defRPr sz="1493"/>
            </a:lvl5pPr>
            <a:lvl6pPr marL="2438476" indent="0">
              <a:buNone/>
              <a:defRPr sz="1493"/>
            </a:lvl6pPr>
            <a:lvl7pPr marL="2926171" indent="0">
              <a:buNone/>
              <a:defRPr sz="1493"/>
            </a:lvl7pPr>
            <a:lvl8pPr marL="3413867" indent="0">
              <a:buNone/>
              <a:defRPr sz="1493"/>
            </a:lvl8pPr>
            <a:lvl9pPr marL="3901562" indent="0">
              <a:buNone/>
              <a:defRPr sz="149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E1DDF22B-1A21-4FC7-9230-F5927F8C91FC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2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0368" y="1813561"/>
            <a:ext cx="4527754" cy="3379893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0736" y="1813561"/>
            <a:ext cx="4529447" cy="3379893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58FAE8BD-2252-4CC9-9AAD-8066103543A0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3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930CE35A-528B-4E99-A3CE-C10C2F302441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5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753BBD12-5ADD-4763-AA59-1075913B04A9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6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5147716" cy="1153161"/>
          </a:xfrm>
        </p:spPr>
        <p:txBody>
          <a:bodyPr/>
          <a:lstStyle>
            <a:lvl1pPr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430153"/>
            <a:ext cx="9526407" cy="5606624"/>
          </a:xfrm>
        </p:spPr>
        <p:txBody>
          <a:bodyPr/>
          <a:lstStyle>
            <a:lvl1pPr marL="365806" indent="-365806"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  <a:defRPr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92579" indent="-304838">
              <a:buClr>
                <a:srgbClr val="000000"/>
              </a:buClr>
              <a:buFont typeface="Segoe UI" panose="020B0502040204020203" pitchFamily="34" charset="0"/>
              <a:buChar char="–"/>
              <a:defRPr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352" indent="-243870">
              <a:buClrTx/>
              <a:buFont typeface="Segoe UI" panose="020B0502040204020203" pitchFamily="34" charset="0"/>
              <a:buChar char="–"/>
              <a:defRPr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707093" indent="-243870">
              <a:buClrTx/>
              <a:buFont typeface="Segoe UI" panose="020B0502040204020203" pitchFamily="34" charset="0"/>
              <a:buChar char="–"/>
              <a:defRPr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834" indent="-243870">
              <a:buClr>
                <a:srgbClr val="000000"/>
              </a:buClr>
              <a:buFont typeface="Segoe UI" panose="020B0502040204020203" pitchFamily="34" charset="0"/>
              <a:buChar char="–"/>
              <a:defRPr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2396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76F5D471-C403-4A3B-A40B-DB1DB7EA87E9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A23912EA-817C-49EE-BD7D-F2DB66A702F7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49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8104F639-BB2B-47D6-9B76-97C2ED066662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2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E3523661-9E07-4658-9D69-F3D8E5E49101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46499" y="123614"/>
            <a:ext cx="2303683" cy="50698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0369" y="123614"/>
            <a:ext cx="6753518" cy="50698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6AB04039-A2EB-4C18-9E7E-5756DFF57539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3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30369" y="1813561"/>
            <a:ext cx="9219814" cy="337989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53E0BFD4-D327-40A0-8919-302EB44FAE84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5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30369" y="1813561"/>
            <a:ext cx="9219814" cy="337989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41C21EF7-A54B-4664-AAB4-DAE25B0D2F5C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6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0368" y="1813561"/>
            <a:ext cx="4527754" cy="3379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920736" y="1813561"/>
            <a:ext cx="4529447" cy="337989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18547EC3-D0A3-423D-94B0-B57C30F3C07F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6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0368" y="1813561"/>
            <a:ext cx="4527754" cy="3379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736" y="1813561"/>
            <a:ext cx="4529447" cy="3379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71813C3A-DFEB-4CD2-8A9B-58E8779338FD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0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368" y="1813561"/>
            <a:ext cx="4527754" cy="3379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20736" y="1813561"/>
            <a:ext cx="4529447" cy="1608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20736" y="3584788"/>
            <a:ext cx="4529447" cy="1608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DB683088-3343-4039-9D77-E8E112BBF79B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6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19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719" y="3100500"/>
            <a:ext cx="8293259" cy="16002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87741" indent="0">
              <a:buNone/>
              <a:defRPr sz="1900"/>
            </a:lvl2pPr>
            <a:lvl3pPr marL="975482" indent="0">
              <a:buNone/>
              <a:defRPr sz="1700"/>
            </a:lvl3pPr>
            <a:lvl4pPr marL="1463223" indent="0">
              <a:buNone/>
              <a:defRPr sz="1500"/>
            </a:lvl4pPr>
            <a:lvl5pPr marL="1950964" indent="0">
              <a:buNone/>
              <a:defRPr sz="1500"/>
            </a:lvl5pPr>
            <a:lvl6pPr marL="2438705" indent="0">
              <a:buNone/>
              <a:defRPr sz="1500"/>
            </a:lvl6pPr>
            <a:lvl7pPr marL="2926446" indent="0">
              <a:buNone/>
              <a:defRPr sz="1500"/>
            </a:lvl7pPr>
            <a:lvl8pPr marL="3414187" indent="0">
              <a:buNone/>
              <a:defRPr sz="1500"/>
            </a:lvl8pPr>
            <a:lvl9pPr marL="3901928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40747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131" y="123615"/>
            <a:ext cx="5032532" cy="1153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30368" y="1813561"/>
            <a:ext cx="4527754" cy="337989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20736" y="1813561"/>
            <a:ext cx="4529447" cy="1608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20736" y="3584788"/>
            <a:ext cx="4529447" cy="1608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2F6A8129-A499-49BB-8A80-B7090C81D976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9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184" y="1352976"/>
            <a:ext cx="4681897" cy="560662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9695" y="1352976"/>
            <a:ext cx="4681897" cy="560662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8310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39" y="292944"/>
            <a:ext cx="8781098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840" y="1637457"/>
            <a:ext cx="4310937" cy="68241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840" y="2319873"/>
            <a:ext cx="4310937" cy="4214704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6308" y="1637457"/>
            <a:ext cx="4312630" cy="68241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6308" y="2319873"/>
            <a:ext cx="4312630" cy="4214704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62489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3292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52343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39" y="291257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4628" y="291260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839" y="1530780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8256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396" y="5120644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2396" y="653625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2396" y="5725164"/>
            <a:ext cx="5854065" cy="85852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0743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805681" y="162564"/>
            <a:ext cx="5147716" cy="115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66" y="1454580"/>
            <a:ext cx="9526407" cy="558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074748"/>
            <a:ext cx="8720118" cy="2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500">
                <a:solidFill>
                  <a:srgbClr val="5B0917"/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" y="154096"/>
            <a:ext cx="975300" cy="7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D20000"/>
          </a:solidFill>
          <a:latin typeface="Arial" charset="0"/>
        </a:defRPr>
      </a:lvl5pPr>
      <a:lvl6pPr marL="487741" algn="l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E2271E"/>
          </a:solidFill>
          <a:latin typeface="Arial" charset="0"/>
        </a:defRPr>
      </a:lvl6pPr>
      <a:lvl7pPr marL="975482" algn="l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E2271E"/>
          </a:solidFill>
          <a:latin typeface="Arial" charset="0"/>
        </a:defRPr>
      </a:lvl7pPr>
      <a:lvl8pPr marL="1463223" algn="l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E2271E"/>
          </a:solidFill>
          <a:latin typeface="Arial" charset="0"/>
        </a:defRPr>
      </a:lvl8pPr>
      <a:lvl9pPr marL="1950964" algn="l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E2271E"/>
          </a:solidFill>
          <a:latin typeface="Arial" charset="0"/>
        </a:defRPr>
      </a:lvl9pPr>
    </p:titleStyle>
    <p:bodyStyle>
      <a:lvl1pPr marL="365806" indent="-365806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300">
          <a:solidFill>
            <a:srgbClr val="5B0917"/>
          </a:solidFill>
          <a:latin typeface="+mn-lt"/>
          <a:ea typeface="+mn-ea"/>
          <a:cs typeface="+mn-cs"/>
        </a:defRPr>
      </a:lvl1pPr>
      <a:lvl2pPr marL="792579" indent="-304838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100">
          <a:solidFill>
            <a:srgbClr val="5B0917"/>
          </a:solidFill>
          <a:latin typeface="+mn-lt"/>
        </a:defRPr>
      </a:lvl2pPr>
      <a:lvl3pPr marL="1219352" indent="-24387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707093" indent="-24387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700">
          <a:solidFill>
            <a:srgbClr val="5B0917"/>
          </a:solidFill>
          <a:latin typeface="+mn-lt"/>
        </a:defRPr>
      </a:lvl4pPr>
      <a:lvl5pPr marL="2194834" indent="-24387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500">
          <a:solidFill>
            <a:srgbClr val="5B0917"/>
          </a:solidFill>
          <a:latin typeface="+mn-lt"/>
        </a:defRPr>
      </a:lvl5pPr>
      <a:lvl6pPr marL="2682575" indent="-24387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500">
          <a:solidFill>
            <a:srgbClr val="5B0917"/>
          </a:solidFill>
          <a:latin typeface="+mn-lt"/>
        </a:defRPr>
      </a:lvl6pPr>
      <a:lvl7pPr marL="3170316" indent="-24387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500">
          <a:solidFill>
            <a:srgbClr val="5B0917"/>
          </a:solidFill>
          <a:latin typeface="+mn-lt"/>
        </a:defRPr>
      </a:lvl7pPr>
      <a:lvl8pPr marL="3658057" indent="-24387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500">
          <a:solidFill>
            <a:srgbClr val="5B0917"/>
          </a:solidFill>
          <a:latin typeface="+mn-lt"/>
        </a:defRPr>
      </a:lvl8pPr>
      <a:lvl9pPr marL="4145798" indent="-24387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5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8"/>
          <p:cNvGrpSpPr>
            <a:grpSpLocks/>
          </p:cNvGrpSpPr>
          <p:nvPr userDrawn="1"/>
        </p:nvGrpSpPr>
        <p:grpSpPr bwMode="auto">
          <a:xfrm>
            <a:off x="267634" y="0"/>
            <a:ext cx="9297733" cy="7037493"/>
            <a:chOff x="158" y="0"/>
            <a:chExt cx="5489" cy="4156"/>
          </a:xfrm>
        </p:grpSpPr>
        <p:sp>
          <p:nvSpPr>
            <p:cNvPr id="2056" name="Line 9"/>
            <p:cNvSpPr>
              <a:spLocks noChangeShapeType="1"/>
            </p:cNvSpPr>
            <p:nvPr userDrawn="1"/>
          </p:nvSpPr>
          <p:spPr bwMode="auto">
            <a:xfrm flipV="1">
              <a:off x="295" y="0"/>
              <a:ext cx="0" cy="4156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7539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56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7" name="Line 10"/>
            <p:cNvSpPr>
              <a:spLocks noChangeShapeType="1"/>
            </p:cNvSpPr>
            <p:nvPr userDrawn="1"/>
          </p:nvSpPr>
          <p:spPr bwMode="auto">
            <a:xfrm flipH="1">
              <a:off x="158" y="371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7539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56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8" name="Line 11"/>
            <p:cNvSpPr>
              <a:spLocks noChangeShapeType="1"/>
            </p:cNvSpPr>
            <p:nvPr userDrawn="1"/>
          </p:nvSpPr>
          <p:spPr bwMode="auto">
            <a:xfrm flipH="1">
              <a:off x="158" y="663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7539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56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369" y="1813561"/>
            <a:ext cx="9219814" cy="33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958131" y="123615"/>
            <a:ext cx="5032532" cy="115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3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0486" y="6768254"/>
            <a:ext cx="609798" cy="3928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20" smtClean="0">
                <a:solidFill>
                  <a:srgbClr val="292929"/>
                </a:solidFill>
              </a:defRPr>
            </a:lvl1pPr>
          </a:lstStyle>
          <a:p>
            <a:pPr defTabSz="975390">
              <a:lnSpc>
                <a:spcPct val="100000"/>
              </a:lnSpc>
              <a:spcBef>
                <a:spcPct val="0"/>
              </a:spcBef>
              <a:defRPr/>
            </a:pPr>
            <a:fld id="{DCD1885D-B0AB-4D20-B7E9-6F8D4C080B96}" type="slidenum">
              <a:rPr lang="ru-RU" altLang="ru-RU" smtClean="0">
                <a:latin typeface="Arial" panose="020B0604020202020204" pitchFamily="34" charset="0"/>
              </a:rPr>
              <a:pPr defTabSz="97539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54" name="Line 15"/>
          <p:cNvSpPr>
            <a:spLocks noChangeShapeType="1"/>
          </p:cNvSpPr>
          <p:nvPr userDrawn="1"/>
        </p:nvSpPr>
        <p:spPr bwMode="auto">
          <a:xfrm>
            <a:off x="499696" y="0"/>
            <a:ext cx="0" cy="73152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7539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56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5" name="Picture 16" descr="Layer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0" y="162560"/>
            <a:ext cx="1114762" cy="8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62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5pPr>
      <a:lvl6pPr marL="487695" algn="l" rtl="0" fontAlgn="base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6pPr>
      <a:lvl7pPr marL="975390" algn="l" rtl="0" fontAlgn="base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7pPr>
      <a:lvl8pPr marL="1463086" algn="l" rtl="0" fontAlgn="base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8pPr>
      <a:lvl9pPr marL="1950781" algn="l" rtl="0" fontAlgn="base">
        <a:lnSpc>
          <a:spcPct val="90000"/>
        </a:lnSpc>
        <a:spcBef>
          <a:spcPct val="0"/>
        </a:spcBef>
        <a:spcAft>
          <a:spcPct val="0"/>
        </a:spcAft>
        <a:defRPr sz="2987">
          <a:solidFill>
            <a:schemeClr val="tx2"/>
          </a:solidFill>
          <a:latin typeface="Futura PT Demi" pitchFamily="34" charset="0"/>
        </a:defRPr>
      </a:lvl9pPr>
    </p:titleStyle>
    <p:bodyStyle>
      <a:lvl1pPr marL="365771" indent="-365771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 sz="2133">
          <a:solidFill>
            <a:srgbClr val="292929"/>
          </a:solidFill>
          <a:latin typeface="+mn-lt"/>
          <a:ea typeface="+mn-ea"/>
          <a:cs typeface="+mn-cs"/>
        </a:defRPr>
      </a:lvl1pPr>
      <a:lvl2pPr marL="792505" indent="-30481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>
          <a:solidFill>
            <a:srgbClr val="292929"/>
          </a:solidFill>
          <a:latin typeface="+mn-lt"/>
        </a:defRPr>
      </a:lvl2pPr>
      <a:lvl3pPr marL="1219238" indent="-243848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 sz="1707">
          <a:solidFill>
            <a:srgbClr val="292929"/>
          </a:solidFill>
          <a:latin typeface="+mn-lt"/>
        </a:defRPr>
      </a:lvl3pPr>
      <a:lvl4pPr marL="1706933" indent="-243848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 sz="1493">
          <a:solidFill>
            <a:srgbClr val="292929"/>
          </a:solidFill>
          <a:latin typeface="+mn-lt"/>
        </a:defRPr>
      </a:lvl4pPr>
      <a:lvl5pPr marL="2194629" indent="-243848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 sz="1280">
          <a:solidFill>
            <a:srgbClr val="292929"/>
          </a:solidFill>
          <a:latin typeface="+mn-lt"/>
        </a:defRPr>
      </a:lvl5pPr>
      <a:lvl6pPr marL="2682324" indent="-243848" algn="l" rtl="0" fontAlgn="base">
        <a:spcBef>
          <a:spcPct val="20000"/>
        </a:spcBef>
        <a:spcAft>
          <a:spcPct val="0"/>
        </a:spcAft>
        <a:buClr>
          <a:srgbClr val="CC3300"/>
        </a:buClr>
        <a:buChar char="•"/>
        <a:defRPr sz="1280">
          <a:solidFill>
            <a:srgbClr val="292929"/>
          </a:solidFill>
          <a:latin typeface="+mn-lt"/>
        </a:defRPr>
      </a:lvl6pPr>
      <a:lvl7pPr marL="3170019" indent="-243848" algn="l" rtl="0" fontAlgn="base">
        <a:spcBef>
          <a:spcPct val="20000"/>
        </a:spcBef>
        <a:spcAft>
          <a:spcPct val="0"/>
        </a:spcAft>
        <a:buClr>
          <a:srgbClr val="CC3300"/>
        </a:buClr>
        <a:buChar char="•"/>
        <a:defRPr sz="1280">
          <a:solidFill>
            <a:srgbClr val="292929"/>
          </a:solidFill>
          <a:latin typeface="+mn-lt"/>
        </a:defRPr>
      </a:lvl7pPr>
      <a:lvl8pPr marL="3657714" indent="-243848" algn="l" rtl="0" fontAlgn="base">
        <a:spcBef>
          <a:spcPct val="20000"/>
        </a:spcBef>
        <a:spcAft>
          <a:spcPct val="0"/>
        </a:spcAft>
        <a:buClr>
          <a:srgbClr val="CC3300"/>
        </a:buClr>
        <a:buChar char="•"/>
        <a:defRPr sz="1280">
          <a:solidFill>
            <a:srgbClr val="292929"/>
          </a:solidFill>
          <a:latin typeface="+mn-lt"/>
        </a:defRPr>
      </a:lvl8pPr>
      <a:lvl9pPr marL="4145410" indent="-243848" algn="l" rtl="0" fontAlgn="base">
        <a:spcBef>
          <a:spcPct val="20000"/>
        </a:spcBef>
        <a:spcAft>
          <a:spcPct val="0"/>
        </a:spcAft>
        <a:buClr>
          <a:srgbClr val="CC3300"/>
        </a:buClr>
        <a:buChar char="•"/>
        <a:defRPr sz="1280">
          <a:solidFill>
            <a:srgbClr val="292929"/>
          </a:solidFill>
          <a:latin typeface="+mn-lt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nderland.v8.1c.ru/blog/razvitie-diagramm-14/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onderland.v8.1c.ru/blog/peresylka-faylov-s-pomoshchyu-soobshcheniy-sistemy-vzaimodeystviya-i-videokonferentsii-dlya-dvukh-i-/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onderland.v8.1c.ru/blog/koltsevaya-diagramm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onderland.v8.1c.ru/blog/koltsevaya-diagramm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t.1c.ru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t.1c.ru/docs/git/" TargetMode="Externa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onderland.v8.1c.ru/blog/vzaimodeystvie-pri-redaktirovanii-odnikh-i-tekh-zhe-dannyk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nderland.v8.1c.ru/blog/razvitie-mekhanizma-rasshireniy-konfiguratsii-14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onderland.v8.1c.ru/blog/razvitie-mekhanizma-rasshireniy-konfiguratsii-14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land.v8.1c.ru/blog/razvitie-mekhanizma-rasshireniy-konfiguratsii-1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land.v8.1c.ru/blog/razvitie-mekhanizma-istoriya-dannykh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onderland.v8.1c.ru/blog/globalnyy-poisk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land.v8.1c.ru/blog/razvitie-klastera-serverov-15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land.v8.1c.ru/blog/razvitie-klastera-serverov-15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nderland.v8.1c.ru/blog/metodika-adaptatsii-k-mobilnomu-klientu/" TargetMode="External"/><Relationship Id="rId5" Type="http://schemas.openxmlformats.org/officeDocument/2006/relationships/hyperlink" Target="https://wonderland.v8.1c.ru/blog/mobilnyy-klient/" TargetMode="Externa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nderland.v8.1c.ru/blog/dvukhfaktornaya-autentifikatsiy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1978691"/>
            <a:ext cx="9756774" cy="23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нового в </a:t>
            </a:r>
            <a:r>
              <a:rPr lang="ru-RU" altLang="ru-RU" sz="4400" b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платформе </a:t>
            </a:r>
            <a:r>
              <a:rPr lang="ru-RU" altLang="ru-RU" sz="4400" b="1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1С:Предприятие </a:t>
            </a:r>
            <a:r>
              <a:rPr lang="en-US" altLang="ru-RU" sz="44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ru-RU" sz="44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44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altLang="ru-RU" sz="4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это использовать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-1" y="6532563"/>
            <a:ext cx="9756775" cy="31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Петр Грибанов, «1С»</a:t>
            </a:r>
            <a:endParaRPr lang="ru-RU" altLang="ru-RU" sz="14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Система Взаимодействия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Сервер взаимодействия</a:t>
            </a:r>
            <a:endParaRPr lang="ru-RU" dirty="0"/>
          </a:p>
        </p:txBody>
      </p:sp>
      <p:pic>
        <p:nvPicPr>
          <p:cNvPr id="4098" name="Picture 2" descr="Ð¡ÑÐµÐ¼Ð° ÑÐµÑÐ²Ð¸ÑÐ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2" y="1381337"/>
            <a:ext cx="8621638" cy="59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но 1 4"/>
          <p:cNvSpPr/>
          <p:nvPr/>
        </p:nvSpPr>
        <p:spPr bwMode="auto">
          <a:xfrm>
            <a:off x="3465108" y="3769409"/>
            <a:ext cx="2074505" cy="1743445"/>
          </a:xfrm>
          <a:prstGeom prst="irregularSeal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rtlCol="0" anchor="ctr" anchorCtr="0" compatLnSpc="1">
            <a:prstTxWarp prst="textNoShape">
              <a:avLst/>
            </a:prstTxWarp>
          </a:bodyPr>
          <a:lstStyle/>
          <a:p>
            <a:pPr algn="ctr" defTabSz="975482"/>
            <a:r>
              <a:rPr lang="ru-RU" b="1" dirty="0"/>
              <a:t>ИЛИ</a:t>
            </a:r>
          </a:p>
        </p:txBody>
      </p:sp>
    </p:spTree>
    <p:extLst>
      <p:ext uri="{BB962C8B-B14F-4D97-AF65-F5344CB8AC3E}">
        <p14:creationId xmlns:p14="http://schemas.microsoft.com/office/powerpoint/2010/main" val="8257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Порядок выполнения задачи</a:t>
            </a:r>
          </a:p>
        </p:txBody>
      </p:sp>
      <p:sp>
        <p:nvSpPr>
          <p:cNvPr id="18435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Конфигурация должна быть адаптирована для мобильного клиента (для ДО уже было сделано)</a:t>
            </a:r>
          </a:p>
          <a:p>
            <a:r>
              <a:rPr lang="ru-RU" altLang="ru-RU" dirty="0" smtClean="0"/>
              <a:t>Выбор объектов для автономного режима</a:t>
            </a:r>
          </a:p>
          <a:p>
            <a:r>
              <a:rPr lang="ru-RU" altLang="ru-RU" dirty="0" smtClean="0"/>
              <a:t>Правка кода</a:t>
            </a:r>
          </a:p>
          <a:p>
            <a:pPr lvl="1"/>
            <a:r>
              <a:rPr lang="ru-RU" altLang="ru-RU" dirty="0" smtClean="0"/>
              <a:t>#Если (Не </a:t>
            </a:r>
            <a:r>
              <a:rPr lang="ru-RU" altLang="ru-RU" dirty="0" err="1" smtClean="0"/>
              <a:t>МобильноеПриложениеСервер</a:t>
            </a:r>
            <a:r>
              <a:rPr lang="ru-RU" altLang="ru-RU" dirty="0" smtClean="0"/>
              <a:t>) Тогда</a:t>
            </a:r>
          </a:p>
          <a:p>
            <a:pPr lvl="1"/>
            <a:r>
              <a:rPr lang="ru-RU" altLang="ru-RU" dirty="0" smtClean="0"/>
              <a:t>#Если (Не </a:t>
            </a:r>
            <a:r>
              <a:rPr lang="ru-RU" altLang="ru-RU" dirty="0" err="1" smtClean="0"/>
              <a:t>МобильноеПриложениеКлиент</a:t>
            </a:r>
            <a:r>
              <a:rPr lang="ru-RU" altLang="ru-RU" dirty="0" smtClean="0"/>
              <a:t>) Тогда</a:t>
            </a:r>
          </a:p>
          <a:p>
            <a:r>
              <a:rPr lang="ru-RU" altLang="ru-RU" dirty="0" smtClean="0"/>
              <a:t>Обмен данными</a:t>
            </a:r>
          </a:p>
          <a:p>
            <a:pPr lvl="1"/>
            <a:r>
              <a:rPr lang="ru-RU" altLang="ru-RU" dirty="0" smtClean="0"/>
              <a:t>Через план обмена</a:t>
            </a:r>
          </a:p>
        </p:txBody>
      </p:sp>
    </p:spTree>
    <p:extLst>
      <p:ext uri="{BB962C8B-B14F-4D97-AF65-F5344CB8AC3E}">
        <p14:creationId xmlns:p14="http://schemas.microsoft.com/office/powerpoint/2010/main" val="143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Выбор объектов</a:t>
            </a:r>
          </a:p>
        </p:txBody>
      </p:sp>
      <p:sp>
        <p:nvSpPr>
          <p:cNvPr id="19459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946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8" y="1232747"/>
            <a:ext cx="9506373" cy="59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6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6817122" cy="1153161"/>
          </a:xfrm>
        </p:spPr>
        <p:txBody>
          <a:bodyPr/>
          <a:lstStyle/>
          <a:p>
            <a:r>
              <a:rPr lang="ru-RU" altLang="ru-RU" dirty="0" smtClean="0"/>
              <a:t>Состав Автономной конфигурации</a:t>
            </a:r>
          </a:p>
        </p:txBody>
      </p:sp>
      <p:sp>
        <p:nvSpPr>
          <p:cNvPr id="20483" name="Объект 2"/>
          <p:cNvSpPr>
            <a:spLocks noGrp="1" noChangeArrowheads="1"/>
          </p:cNvSpPr>
          <p:nvPr>
            <p:ph idx="1"/>
          </p:nvPr>
        </p:nvSpPr>
        <p:spPr>
          <a:xfrm>
            <a:off x="116734" y="1156759"/>
            <a:ext cx="9523307" cy="6156960"/>
          </a:xfrm>
        </p:spPr>
        <p:txBody>
          <a:bodyPr/>
          <a:lstStyle/>
          <a:p>
            <a:r>
              <a:rPr lang="ru-RU" altLang="ru-RU" dirty="0" smtClean="0"/>
              <a:t>Реквизиты выбранных объектов могут ссылаться на другие объекты</a:t>
            </a:r>
          </a:p>
          <a:p>
            <a:pPr lvl="1"/>
            <a:r>
              <a:rPr lang="ru-RU" altLang="ru-RU" dirty="0" smtClean="0"/>
              <a:t>Помощник</a:t>
            </a:r>
            <a:r>
              <a:rPr lang="en-US" altLang="ru-RU" dirty="0" smtClean="0"/>
              <a:t>: </a:t>
            </a:r>
            <a:r>
              <a:rPr lang="ru-RU" altLang="ru-RU" dirty="0" smtClean="0"/>
              <a:t>Подобрать связанные…</a:t>
            </a:r>
          </a:p>
          <a:p>
            <a:pPr lvl="1"/>
            <a:r>
              <a:rPr lang="ru-RU" altLang="ru-RU" dirty="0" smtClean="0"/>
              <a:t>Возможно, эти объекты также надо включить в состав автономной конфигурации</a:t>
            </a:r>
          </a:p>
          <a:p>
            <a:r>
              <a:rPr lang="ru-RU" altLang="ru-RU" dirty="0" smtClean="0"/>
              <a:t>В коде выбранных объектов могут быть ссылки на другие объекты / модули</a:t>
            </a:r>
          </a:p>
          <a:p>
            <a:pPr lvl="1"/>
            <a:r>
              <a:rPr lang="ru-RU" altLang="ru-RU" dirty="0" smtClean="0"/>
              <a:t>Возможно, эти объекты / модули также надо включить в состав автономной конфигурации</a:t>
            </a:r>
          </a:p>
          <a:p>
            <a:pPr lvl="1"/>
            <a:r>
              <a:rPr lang="ru-RU" altLang="ru-RU" dirty="0" smtClean="0"/>
              <a:t>Или править код выбранных модулей</a:t>
            </a:r>
          </a:p>
          <a:p>
            <a:pPr lvl="2"/>
            <a:r>
              <a:rPr lang="ru-RU" altLang="ru-RU" dirty="0" smtClean="0"/>
              <a:t>#Если (Не </a:t>
            </a:r>
            <a:r>
              <a:rPr lang="ru-RU" altLang="ru-RU" dirty="0" err="1" smtClean="0"/>
              <a:t>МобильноеПриложениеСервер</a:t>
            </a:r>
            <a:r>
              <a:rPr lang="ru-RU" altLang="ru-RU" dirty="0" smtClean="0"/>
              <a:t>) Тогда</a:t>
            </a:r>
          </a:p>
          <a:p>
            <a:pPr lvl="2"/>
            <a:r>
              <a:rPr lang="ru-RU" altLang="ru-RU" dirty="0" smtClean="0"/>
              <a:t>#Если (Не </a:t>
            </a:r>
            <a:r>
              <a:rPr lang="ru-RU" altLang="ru-RU" dirty="0" err="1" smtClean="0"/>
              <a:t>МобильноеПриложениеКлиент</a:t>
            </a:r>
            <a:r>
              <a:rPr lang="ru-RU" altLang="ru-RU" dirty="0" smtClean="0"/>
              <a:t>) Тогда</a:t>
            </a:r>
          </a:p>
          <a:p>
            <a:r>
              <a:rPr lang="ru-RU" altLang="ru-RU" dirty="0" smtClean="0"/>
              <a:t>ВАЖНО: вовремя остановиться!</a:t>
            </a:r>
          </a:p>
        </p:txBody>
      </p:sp>
    </p:spTree>
    <p:extLst>
      <p:ext uri="{BB962C8B-B14F-4D97-AF65-F5344CB8AC3E}">
        <p14:creationId xmlns:p14="http://schemas.microsoft.com/office/powerpoint/2010/main" val="2204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6457082" cy="1153161"/>
          </a:xfrm>
        </p:spPr>
        <p:txBody>
          <a:bodyPr/>
          <a:lstStyle/>
          <a:p>
            <a:r>
              <a:rPr lang="ru-RU" altLang="ru-RU" dirty="0" smtClean="0"/>
              <a:t>Алгоритм синхронизации данных</a:t>
            </a:r>
          </a:p>
        </p:txBody>
      </p:sp>
      <p:pic>
        <p:nvPicPr>
          <p:cNvPr id="2150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8" y="1583267"/>
            <a:ext cx="2055707" cy="399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4" y="4761654"/>
            <a:ext cx="5892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80" y="4941147"/>
            <a:ext cx="767081" cy="83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Группа 18"/>
          <p:cNvGrpSpPr>
            <a:grpSpLocks/>
          </p:cNvGrpSpPr>
          <p:nvPr/>
        </p:nvGrpSpPr>
        <p:grpSpPr bwMode="auto">
          <a:xfrm>
            <a:off x="6895148" y="2660227"/>
            <a:ext cx="1525693" cy="1840653"/>
            <a:chOff x="6445701" y="3349298"/>
            <a:chExt cx="1430628" cy="1726354"/>
          </a:xfrm>
        </p:grpSpPr>
        <p:pic>
          <p:nvPicPr>
            <p:cNvPr id="21520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701" y="3645024"/>
              <a:ext cx="1430628" cy="143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180" y="3349298"/>
              <a:ext cx="531906" cy="29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717867" y="2094654"/>
            <a:ext cx="1515533" cy="75353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Новый документ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717867" y="3459481"/>
            <a:ext cx="1515533" cy="75353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Общий модуль</a:t>
            </a:r>
          </a:p>
        </p:txBody>
      </p: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>
            <a:off x="1451080" y="2956561"/>
            <a:ext cx="0" cy="42333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/>
          <p:cNvCxnSpPr>
            <a:cxnSpLocks noChangeShapeType="1"/>
          </p:cNvCxnSpPr>
          <p:nvPr/>
        </p:nvCxnSpPr>
        <p:spPr bwMode="auto">
          <a:xfrm>
            <a:off x="1434147" y="4348481"/>
            <a:ext cx="0" cy="42333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2507721" y="3738882"/>
            <a:ext cx="4570307" cy="551204"/>
            <a:chOff x="2411760" y="3504855"/>
            <a:chExt cx="4284754" cy="516343"/>
          </a:xfrm>
        </p:grpSpPr>
        <p:cxnSp>
          <p:nvCxnSpPr>
            <p:cNvPr id="21518" name="Прямая со стрелкой 27"/>
            <p:cNvCxnSpPr>
              <a:cxnSpLocks noChangeShapeType="1"/>
            </p:cNvCxnSpPr>
            <p:nvPr/>
          </p:nvCxnSpPr>
          <p:spPr bwMode="auto">
            <a:xfrm>
              <a:off x="2411760" y="3504855"/>
              <a:ext cx="4284754" cy="0"/>
            </a:xfrm>
            <a:prstGeom prst="straightConnector1">
              <a:avLst/>
            </a:prstGeom>
            <a:noFill/>
            <a:ln w="44450" algn="ctr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19" name="TextBox 32"/>
            <p:cNvSpPr txBox="1">
              <a:spLocks noChangeArrowheads="1"/>
            </p:cNvSpPr>
            <p:nvPr/>
          </p:nvSpPr>
          <p:spPr bwMode="auto">
            <a:xfrm>
              <a:off x="3657084" y="3596479"/>
              <a:ext cx="1794106" cy="42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2133">
                  <a:solidFill>
                    <a:schemeClr val="tx1"/>
                  </a:solidFill>
                </a:rPr>
                <a:t>План обмена</a:t>
              </a:r>
            </a:p>
          </p:txBody>
        </p:sp>
      </p:grpSp>
      <p:cxnSp>
        <p:nvCxnSpPr>
          <p:cNvPr id="36" name="Прямая со стрелкой 35"/>
          <p:cNvCxnSpPr>
            <a:cxnSpLocks noChangeShapeType="1"/>
          </p:cNvCxnSpPr>
          <p:nvPr/>
        </p:nvCxnSpPr>
        <p:spPr bwMode="auto">
          <a:xfrm>
            <a:off x="7669000" y="4500881"/>
            <a:ext cx="0" cy="42333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1805681" y="643252"/>
            <a:ext cx="632108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1800" kern="0" dirty="0" err="1" smtClean="0"/>
              <a:t>ОбщийМодуль.Приоритет</a:t>
            </a:r>
            <a:r>
              <a:rPr lang="ru-RU" altLang="ru-RU" sz="1800" kern="0" dirty="0" smtClean="0"/>
              <a:t> = Автономный сервер</a:t>
            </a:r>
            <a:r>
              <a:rPr lang="en-US" altLang="ru-RU" sz="1800" kern="0" dirty="0" smtClean="0"/>
              <a:t> </a:t>
            </a:r>
            <a:endParaRPr lang="ru-RU" altLang="ru-RU" sz="1800" kern="0" dirty="0" smtClean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756946" y="5991013"/>
            <a:ext cx="632108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1800" kern="0" dirty="0" smtClean="0"/>
              <a:t>ПРАВИЛЬНО: данные сначала пишутся в локальную БД, на мобильном устройстве их видно сразу.</a:t>
            </a:r>
          </a:p>
          <a:p>
            <a:r>
              <a:rPr lang="ru-RU" altLang="ru-RU" sz="1800" kern="0" dirty="0" smtClean="0"/>
              <a:t>При синхронизации они копируются в серверную БД.</a:t>
            </a:r>
          </a:p>
        </p:txBody>
      </p:sp>
    </p:spTree>
    <p:extLst>
      <p:ext uri="{BB962C8B-B14F-4D97-AF65-F5344CB8AC3E}">
        <p14:creationId xmlns:p14="http://schemas.microsoft.com/office/powerpoint/2010/main" val="674660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8" y="1583267"/>
            <a:ext cx="2055707" cy="399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8" y="3745654"/>
            <a:ext cx="5892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80" y="4941147"/>
            <a:ext cx="767081" cy="83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3" name="Группа 18"/>
          <p:cNvGrpSpPr>
            <a:grpSpLocks/>
          </p:cNvGrpSpPr>
          <p:nvPr/>
        </p:nvGrpSpPr>
        <p:grpSpPr bwMode="auto">
          <a:xfrm>
            <a:off x="6895148" y="2660227"/>
            <a:ext cx="1525693" cy="1840653"/>
            <a:chOff x="6445701" y="3349298"/>
            <a:chExt cx="1430628" cy="1726354"/>
          </a:xfrm>
        </p:grpSpPr>
        <p:pic>
          <p:nvPicPr>
            <p:cNvPr id="24592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701" y="3645024"/>
              <a:ext cx="1430628" cy="143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180" y="3349298"/>
              <a:ext cx="531906" cy="29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726334" y="2975188"/>
            <a:ext cx="1515534" cy="75353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Новый документ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6918854" y="3039534"/>
            <a:ext cx="1515533" cy="753533"/>
          </a:xfrm>
          <a:prstGeom prst="roundRect">
            <a:avLst>
              <a:gd name="adj" fmla="val 16667"/>
            </a:avLst>
          </a:prstGeom>
          <a:solidFill>
            <a:srgbClr val="F9E383"/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Общий модуль</a:t>
            </a:r>
          </a:p>
        </p:txBody>
      </p: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 flipV="1">
            <a:off x="2241868" y="3415454"/>
            <a:ext cx="4556759" cy="1185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/>
          <p:cNvCxnSpPr>
            <a:cxnSpLocks noChangeShapeType="1"/>
            <a:endCxn id="24582" idx="0"/>
          </p:cNvCxnSpPr>
          <p:nvPr/>
        </p:nvCxnSpPr>
        <p:spPr bwMode="auto">
          <a:xfrm>
            <a:off x="7658841" y="3887894"/>
            <a:ext cx="16933" cy="105325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2507721" y="4004735"/>
            <a:ext cx="4570307" cy="551204"/>
            <a:chOff x="2411760" y="3504855"/>
            <a:chExt cx="4284754" cy="516343"/>
          </a:xfrm>
        </p:grpSpPr>
        <p:cxnSp>
          <p:nvCxnSpPr>
            <p:cNvPr id="24590" name="Прямая со стрелкой 27"/>
            <p:cNvCxnSpPr>
              <a:cxnSpLocks noChangeShapeType="1"/>
            </p:cNvCxnSpPr>
            <p:nvPr/>
          </p:nvCxnSpPr>
          <p:spPr bwMode="auto">
            <a:xfrm>
              <a:off x="2411760" y="3504855"/>
              <a:ext cx="4284754" cy="0"/>
            </a:xfrm>
            <a:prstGeom prst="straightConnector1">
              <a:avLst/>
            </a:prstGeom>
            <a:noFill/>
            <a:ln w="44450" algn="ctr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591" name="TextBox 32"/>
            <p:cNvSpPr txBox="1">
              <a:spLocks noChangeArrowheads="1"/>
            </p:cNvSpPr>
            <p:nvPr/>
          </p:nvSpPr>
          <p:spPr bwMode="auto">
            <a:xfrm>
              <a:off x="3657084" y="3596479"/>
              <a:ext cx="1794106" cy="42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2133">
                  <a:solidFill>
                    <a:schemeClr val="tx1"/>
                  </a:solidFill>
                </a:rPr>
                <a:t>План обмена</a:t>
              </a:r>
            </a:p>
          </p:txBody>
        </p:sp>
      </p:grpSp>
      <p:cxnSp>
        <p:nvCxnSpPr>
          <p:cNvPr id="36" name="Прямая со стрелкой 35"/>
          <p:cNvCxnSpPr>
            <a:cxnSpLocks noChangeShapeType="1"/>
          </p:cNvCxnSpPr>
          <p:nvPr/>
        </p:nvCxnSpPr>
        <p:spPr bwMode="auto">
          <a:xfrm flipH="1">
            <a:off x="1803294" y="4004734"/>
            <a:ext cx="438574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6457082" cy="1153161"/>
          </a:xfrm>
        </p:spPr>
        <p:txBody>
          <a:bodyPr/>
          <a:lstStyle/>
          <a:p>
            <a:r>
              <a:rPr lang="ru-RU" altLang="ru-RU" dirty="0" smtClean="0"/>
              <a:t>Алгоритм синхронизации данных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805681" y="643252"/>
            <a:ext cx="632108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1800" kern="0" dirty="0" err="1" smtClean="0"/>
              <a:t>ОбщийМодуль.Приоритет</a:t>
            </a:r>
            <a:r>
              <a:rPr lang="ru-RU" altLang="ru-RU" sz="1800" kern="0" dirty="0" smtClean="0"/>
              <a:t> = Авто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756946" y="5991013"/>
            <a:ext cx="6918828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1800" kern="0" dirty="0" smtClean="0"/>
              <a:t>НЕПРАВИЛЬНО: данные сначала пишутся в серверную БД, на мобильном устройстве их сразу не видно.</a:t>
            </a:r>
          </a:p>
          <a:p>
            <a:r>
              <a:rPr lang="ru-RU" altLang="ru-RU" sz="1800" kern="0" dirty="0" smtClean="0"/>
              <a:t>При синхронизации они копируются в локальную БД.</a:t>
            </a:r>
          </a:p>
        </p:txBody>
      </p:sp>
    </p:spTree>
    <p:extLst>
      <p:ext uri="{BB962C8B-B14F-4D97-AF65-F5344CB8AC3E}">
        <p14:creationId xmlns:p14="http://schemas.microsoft.com/office/powerpoint/2010/main" val="18812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План обмена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На каждого нового подключившегося мобильного пользователя создаем свой узел</a:t>
            </a:r>
          </a:p>
          <a:p>
            <a:pPr lvl="1"/>
            <a:r>
              <a:rPr lang="ru-RU" altLang="ru-RU" smtClean="0"/>
              <a:t>Синхронизируем начальные данные, с фильтрацией данных по пользователю и необходимости в автономном режиме</a:t>
            </a:r>
          </a:p>
          <a:p>
            <a:r>
              <a:rPr lang="ru-RU" altLang="ru-RU" smtClean="0"/>
              <a:t>Синхронизация данных </a:t>
            </a:r>
          </a:p>
          <a:p>
            <a:pPr lvl="1"/>
            <a:r>
              <a:rPr lang="ru-RU" altLang="ru-RU" smtClean="0"/>
              <a:t>При восстановлении связи</a:t>
            </a:r>
          </a:p>
          <a:p>
            <a:pPr lvl="1"/>
            <a:r>
              <a:rPr lang="ru-RU" altLang="ru-RU" smtClean="0"/>
              <a:t>Периодически во время работы</a:t>
            </a:r>
          </a:p>
          <a:p>
            <a:pPr lvl="2"/>
            <a:r>
              <a:rPr lang="ru-RU" altLang="ru-RU" smtClean="0"/>
              <a:t>Фоновым заданием</a:t>
            </a:r>
          </a:p>
          <a:p>
            <a:r>
              <a:rPr lang="en-US" altLang="ru-RU" smtClean="0"/>
              <a:t>WEB-</a:t>
            </a:r>
            <a:r>
              <a:rPr lang="ru-RU" altLang="ru-RU" smtClean="0"/>
              <a:t>Сервис – НЕ нужен</a:t>
            </a:r>
          </a:p>
          <a:p>
            <a:pPr lvl="1"/>
            <a:r>
              <a:rPr lang="ru-RU" altLang="ru-RU" smtClean="0"/>
              <a:t>ОсновнойСервер.</a:t>
            </a:r>
            <a:br>
              <a:rPr lang="ru-RU" altLang="ru-RU" smtClean="0"/>
            </a:br>
            <a:r>
              <a:rPr lang="ru-RU" altLang="ru-RU" smtClean="0"/>
              <a:t>      ОбменСМобильнымУстройством.ВыполнитьОбмен(данные)</a:t>
            </a:r>
          </a:p>
        </p:txBody>
      </p:sp>
    </p:spTree>
    <p:extLst>
      <p:ext uri="{BB962C8B-B14F-4D97-AF65-F5344CB8AC3E}">
        <p14:creationId xmlns:p14="http://schemas.microsoft.com/office/powerpoint/2010/main" val="26564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План обмена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 каждого нового подключившегося мобильного пользователя создаем свой узел</a:t>
            </a:r>
          </a:p>
          <a:p>
            <a:pPr lvl="1">
              <a:defRPr/>
            </a:pPr>
            <a:r>
              <a:rPr lang="ru-RU" dirty="0" smtClean="0"/>
              <a:t>Генерируем уникальный код узла</a:t>
            </a:r>
          </a:p>
          <a:p>
            <a:pPr lvl="1">
              <a:defRPr/>
            </a:pPr>
            <a:r>
              <a:rPr lang="ru-RU" dirty="0" smtClean="0"/>
              <a:t>Нужно учитывать:</a:t>
            </a:r>
          </a:p>
          <a:p>
            <a:pPr lvl="2">
              <a:defRPr/>
            </a:pPr>
            <a:r>
              <a:rPr lang="ru-RU" dirty="0" smtClean="0"/>
              <a:t>Один пользователь может заходить в </a:t>
            </a:r>
            <a:r>
              <a:rPr lang="ru-RU" dirty="0" err="1" smtClean="0"/>
              <a:t>инфобазу</a:t>
            </a:r>
            <a:r>
              <a:rPr lang="ru-RU" dirty="0" smtClean="0"/>
              <a:t> с нескольких устройств</a:t>
            </a:r>
          </a:p>
          <a:p>
            <a:pPr lvl="2">
              <a:defRPr/>
            </a:pPr>
            <a:r>
              <a:rPr lang="ru-RU" dirty="0" smtClean="0"/>
              <a:t>С одного устройства в одну </a:t>
            </a:r>
            <a:r>
              <a:rPr lang="ru-RU" dirty="0" err="1" smtClean="0"/>
              <a:t>инфобазу</a:t>
            </a:r>
            <a:r>
              <a:rPr lang="ru-RU" dirty="0" smtClean="0"/>
              <a:t> могут заходить разные пользователи</a:t>
            </a:r>
            <a:endParaRPr lang="ru-RU" dirty="0"/>
          </a:p>
          <a:p>
            <a:pPr marL="0" indent="0">
              <a:buNone/>
              <a:defRPr/>
            </a:pPr>
            <a:r>
              <a:rPr lang="ru-RU" b="1" dirty="0" smtClean="0"/>
              <a:t>ТОНКОСТЬ!</a:t>
            </a:r>
          </a:p>
          <a:p>
            <a:pPr>
              <a:defRPr/>
            </a:pPr>
            <a:r>
              <a:rPr lang="ru-RU" dirty="0" smtClean="0"/>
              <a:t>При первом подключении таблица пользователей пустая</a:t>
            </a:r>
          </a:p>
          <a:p>
            <a:pPr lvl="1">
              <a:defRPr/>
            </a:pPr>
            <a:r>
              <a:rPr lang="ru-RU" dirty="0" smtClean="0"/>
              <a:t>Стандартный код часто делает проверку пользователей при начале работы системы</a:t>
            </a:r>
          </a:p>
          <a:p>
            <a:pPr>
              <a:defRPr/>
            </a:pPr>
            <a:r>
              <a:rPr lang="ru-RU" dirty="0" smtClean="0"/>
              <a:t>Надо обрабатывать ситуацию первого подключения</a:t>
            </a:r>
          </a:p>
          <a:p>
            <a:pPr lvl="1">
              <a:defRPr/>
            </a:pPr>
            <a:r>
              <a:rPr lang="ru-RU" dirty="0" smtClean="0"/>
              <a:t>Например, программно дождаться первой синхронизации данных</a:t>
            </a:r>
          </a:p>
        </p:txBody>
      </p:sp>
    </p:spTree>
    <p:extLst>
      <p:ext uri="{BB962C8B-B14F-4D97-AF65-F5344CB8AC3E}">
        <p14:creationId xmlns:p14="http://schemas.microsoft.com/office/powerpoint/2010/main" val="22760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План обмена</a:t>
            </a:r>
          </a:p>
        </p:txBody>
      </p:sp>
      <p:pic>
        <p:nvPicPr>
          <p:cNvPr id="2355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4" y="1583267"/>
            <a:ext cx="8876453" cy="45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5"/>
          <p:cNvSpPr>
            <a:spLocks noChangeArrowheads="1"/>
          </p:cNvSpPr>
          <p:nvPr/>
        </p:nvSpPr>
        <p:spPr bwMode="auto">
          <a:xfrm>
            <a:off x="6874828" y="3042921"/>
            <a:ext cx="1459653" cy="308187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133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>
            <a:spLocks noChangeArrowheads="1"/>
          </p:cNvSpPr>
          <p:nvPr/>
        </p:nvSpPr>
        <p:spPr bwMode="auto">
          <a:xfrm>
            <a:off x="3264641" y="968587"/>
            <a:ext cx="3840480" cy="1308947"/>
          </a:xfrm>
          <a:prstGeom prst="wedgeRectCallout">
            <a:avLst>
              <a:gd name="adj1" fmla="val 43111"/>
              <a:gd name="adj2" fmla="val 146704"/>
            </a:avLst>
          </a:prstGeom>
          <a:solidFill>
            <a:schemeClr val="bg1"/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Будем перемещать вручную, отфильтровывая по текущему пользователю</a:t>
            </a:r>
          </a:p>
        </p:txBody>
      </p:sp>
      <p:sp>
        <p:nvSpPr>
          <p:cNvPr id="9" name="Скругленный прямоугольник 5"/>
          <p:cNvSpPr>
            <a:spLocks noChangeArrowheads="1"/>
          </p:cNvSpPr>
          <p:nvPr/>
        </p:nvSpPr>
        <p:spPr bwMode="auto">
          <a:xfrm>
            <a:off x="6874828" y="3351108"/>
            <a:ext cx="1459653" cy="306493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1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5" y="1276773"/>
            <a:ext cx="888153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344402" y="201508"/>
            <a:ext cx="6681893" cy="767079"/>
          </a:xfrm>
          <a:solidFill>
            <a:schemeClr val="bg1"/>
          </a:solidFill>
        </p:spPr>
        <p:txBody>
          <a:bodyPr/>
          <a:lstStyle/>
          <a:p>
            <a:r>
              <a:rPr lang="ru-RU" altLang="ru-RU" smtClean="0"/>
              <a:t>Справочник, Модуль объекта</a:t>
            </a:r>
          </a:p>
        </p:txBody>
      </p:sp>
      <p:sp>
        <p:nvSpPr>
          <p:cNvPr id="6" name="Прямоугольная выноска 5"/>
          <p:cNvSpPr>
            <a:spLocks noChangeArrowheads="1"/>
          </p:cNvSpPr>
          <p:nvPr/>
        </p:nvSpPr>
        <p:spPr bwMode="auto">
          <a:xfrm>
            <a:off x="5416867" y="1200574"/>
            <a:ext cx="3686387" cy="1652693"/>
          </a:xfrm>
          <a:prstGeom prst="wedgeRectCallout">
            <a:avLst>
              <a:gd name="adj1" fmla="val -71153"/>
              <a:gd name="adj2" fmla="val 51097"/>
            </a:avLst>
          </a:prstGeom>
          <a:solidFill>
            <a:schemeClr val="bg1"/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На основном сервере – регистрируем изменения для узлов обмена пользователя</a:t>
            </a:r>
          </a:p>
        </p:txBody>
      </p:sp>
      <p:sp>
        <p:nvSpPr>
          <p:cNvPr id="7" name="Прямоугольная выноска 6"/>
          <p:cNvSpPr>
            <a:spLocks noChangeArrowheads="1"/>
          </p:cNvSpPr>
          <p:nvPr/>
        </p:nvSpPr>
        <p:spPr bwMode="auto">
          <a:xfrm>
            <a:off x="5723361" y="3351108"/>
            <a:ext cx="3610187" cy="1451186"/>
          </a:xfrm>
          <a:prstGeom prst="wedgeRectCallout">
            <a:avLst>
              <a:gd name="adj1" fmla="val -20218"/>
              <a:gd name="adj2" fmla="val 83255"/>
            </a:avLst>
          </a:prstGeom>
          <a:solidFill>
            <a:schemeClr val="bg1"/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>
                <a:solidFill>
                  <a:schemeClr val="tx1"/>
                </a:solidFill>
              </a:rPr>
              <a:t>На автономном сервере – регистрируем изменения для основного сервера</a:t>
            </a: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8" y="6192521"/>
            <a:ext cx="3810000" cy="5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3043132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 smtClean="0"/>
              <a:t>ПОЛЬЗОВАТЕЛЬСКИЙ ИНТЕРФЕЙС</a:t>
            </a:r>
            <a:endParaRPr lang="ru-RU" sz="5800" b="1" dirty="0"/>
          </a:p>
        </p:txBody>
      </p:sp>
    </p:spTree>
    <p:extLst>
      <p:ext uri="{BB962C8B-B14F-4D97-AF65-F5344CB8AC3E}">
        <p14:creationId xmlns:p14="http://schemas.microsoft.com/office/powerpoint/2010/main" val="37922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Система Взаимодействия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430153"/>
            <a:ext cx="9526407" cy="4608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Общение пользователей разных конфигураций</a:t>
            </a:r>
            <a:endParaRPr lang="ru-RU" dirty="0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498876" y="5155320"/>
            <a:ext cx="1959486" cy="1867680"/>
            <a:chOff x="611560" y="1876425"/>
            <a:chExt cx="2295525" cy="218868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76425"/>
              <a:ext cx="2295525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402493" y="3573016"/>
              <a:ext cx="783463" cy="492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ERP</a:t>
              </a:r>
              <a:endParaRPr lang="ru-RU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3617387" y="5155320"/>
            <a:ext cx="2600841" cy="1867679"/>
            <a:chOff x="447052" y="1876425"/>
            <a:chExt cx="3046869" cy="218868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76425"/>
              <a:ext cx="2295525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47052" y="3573015"/>
              <a:ext cx="3046869" cy="492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Документооборот</a:t>
              </a:r>
            </a:p>
          </p:txBody>
        </p:sp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7179702" y="5174446"/>
            <a:ext cx="1959485" cy="1874876"/>
            <a:chOff x="611560" y="1876425"/>
            <a:chExt cx="2295525" cy="219712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76425"/>
              <a:ext cx="2295525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11560" y="3581448"/>
              <a:ext cx="2123614" cy="492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Бухгалтерия</a:t>
              </a:r>
              <a:endParaRPr lang="ru-RU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575549" y="3835653"/>
            <a:ext cx="6684518" cy="2793746"/>
            <a:chOff x="1763688" y="3595924"/>
            <a:chExt cx="6264696" cy="2619137"/>
          </a:xfrm>
        </p:grpSpPr>
        <p:sp>
          <p:nvSpPr>
            <p:cNvPr id="7" name="Дуга 6"/>
            <p:cNvSpPr/>
            <p:nvPr/>
          </p:nvSpPr>
          <p:spPr bwMode="auto">
            <a:xfrm>
              <a:off x="1763688" y="3595924"/>
              <a:ext cx="6264696" cy="2619137"/>
            </a:xfrm>
            <a:prstGeom prst="arc">
              <a:avLst>
                <a:gd name="adj1" fmla="val 10800000"/>
                <a:gd name="adj2" fmla="val 21489617"/>
              </a:avLst>
            </a:prstGeom>
            <a:noFill/>
            <a:ln w="4445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75482"/>
              <a:endParaRPr 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 bwMode="auto">
            <a:xfrm>
              <a:off x="4896036" y="3595924"/>
              <a:ext cx="0" cy="1323540"/>
            </a:xfrm>
            <a:prstGeom prst="straightConnector1">
              <a:avLst/>
            </a:prstGeom>
            <a:noFill/>
            <a:ln w="444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38" y="2490493"/>
            <a:ext cx="1290740" cy="12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05222" y="2488962"/>
            <a:ext cx="2062339" cy="741754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Сервер системы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7818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852630"/>
            <a:ext cx="9526407" cy="6462569"/>
          </a:xfrm>
        </p:spPr>
        <p:txBody>
          <a:bodyPr/>
          <a:lstStyle/>
          <a:p>
            <a:r>
              <a:rPr lang="ru-RU" dirty="0"/>
              <a:t>Изменен внешний вид интерфейса </a:t>
            </a:r>
            <a:r>
              <a:rPr lang="ru-RU" dirty="0" smtClean="0"/>
              <a:t>Такси (8.3.15)</a:t>
            </a:r>
          </a:p>
          <a:p>
            <a:pPr lvl="1"/>
            <a:r>
              <a:rPr lang="ru-RU" dirty="0"/>
              <a:t>Основное окно приложения </a:t>
            </a:r>
            <a:r>
              <a:rPr lang="ru-RU" dirty="0" smtClean="0"/>
              <a:t>в Windows открывается </a:t>
            </a:r>
            <a:r>
              <a:rPr lang="ru-RU" dirty="0"/>
              <a:t>без заголовка </a:t>
            </a:r>
            <a:r>
              <a:rPr lang="ru-RU" dirty="0" smtClean="0"/>
              <a:t>окна</a:t>
            </a:r>
            <a:endParaRPr lang="ru-RU" dirty="0"/>
          </a:p>
          <a:p>
            <a:pPr lvl="1"/>
            <a:r>
              <a:rPr lang="ru-RU" dirty="0"/>
              <a:t>Реализована главная панель, содержащая доступ к основным инструментам командного интерфейса системы.</a:t>
            </a:r>
          </a:p>
          <a:p>
            <a:pPr lvl="1"/>
            <a:r>
              <a:rPr lang="ru-RU" dirty="0"/>
              <a:t>Команды панели инструментов перераспределены между другими элементами интерфейса. Панель инструментов более </a:t>
            </a:r>
            <a:r>
              <a:rPr lang="ru-RU" dirty="0" smtClean="0"/>
              <a:t>недоступна.</a:t>
            </a:r>
            <a:endParaRPr lang="ru-RU" dirty="0"/>
          </a:p>
          <a:p>
            <a:pPr lvl="1"/>
            <a:r>
              <a:rPr lang="ru-RU" dirty="0"/>
              <a:t>Системная командная панель более недоступна.</a:t>
            </a:r>
          </a:p>
          <a:p>
            <a:pPr lvl="1"/>
            <a:r>
              <a:rPr lang="ru-RU" dirty="0"/>
              <a:t>Изменен состав и расположение главного меню.</a:t>
            </a:r>
          </a:p>
          <a:p>
            <a:pPr lvl="1"/>
            <a:r>
              <a:rPr lang="ru-RU" dirty="0"/>
              <a:t>Изменен вид вспомогательных окон и диалогов.</a:t>
            </a:r>
          </a:p>
          <a:p>
            <a:pPr lvl="1"/>
            <a:r>
              <a:rPr lang="ru-RU" dirty="0"/>
              <a:t>Реализовано поле глобального </a:t>
            </a:r>
            <a:r>
              <a:rPr lang="ru-RU" dirty="0" smtClean="0"/>
              <a:t>поиска</a:t>
            </a:r>
          </a:p>
          <a:p>
            <a:pPr lvl="1"/>
            <a:r>
              <a:rPr lang="ru-RU" dirty="0" smtClean="0"/>
              <a:t>Реализована </a:t>
            </a:r>
            <a:r>
              <a:rPr lang="ru-RU" dirty="0"/>
              <a:t>команда Искать везде в контекстном меню некоторых элементов </a:t>
            </a:r>
            <a:r>
              <a:rPr lang="ru-RU" dirty="0" smtClean="0"/>
              <a:t>формы</a:t>
            </a:r>
          </a:p>
          <a:p>
            <a:pPr lvl="1"/>
            <a:r>
              <a:rPr lang="ru-RU" dirty="0" smtClean="0"/>
              <a:t>Реализована </a:t>
            </a:r>
            <a:r>
              <a:rPr lang="ru-RU" dirty="0"/>
              <a:t>кнопка получения навигационной ссылки в заголовке вспомогательного </a:t>
            </a:r>
            <a:r>
              <a:rPr lang="ru-RU" dirty="0" smtClean="0"/>
              <a:t>окна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5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2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4" y="3009528"/>
            <a:ext cx="7315200" cy="1790701"/>
          </a:xfrm>
          <a:prstGeom prst="rect">
            <a:avLst/>
          </a:prstGeom>
          <a:noFill/>
          <a:ln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02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6" y="5043549"/>
            <a:ext cx="4686432" cy="1656411"/>
          </a:xfrm>
          <a:prstGeom prst="rect">
            <a:avLst/>
          </a:prstGeom>
          <a:noFill/>
          <a:ln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9" y="3024594"/>
            <a:ext cx="2878507" cy="4290606"/>
          </a:xfrm>
          <a:prstGeom prst="rect">
            <a:avLst/>
          </a:prstGeom>
          <a:noFill/>
          <a:ln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4" y="1474184"/>
            <a:ext cx="7620000" cy="1428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87" y="0"/>
            <a:ext cx="76104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609210" cy="1153161"/>
          </a:xfrm>
        </p:spPr>
        <p:txBody>
          <a:bodyPr/>
          <a:lstStyle/>
          <a:p>
            <a:r>
              <a:rPr lang="ru-RU" dirty="0" smtClean="0"/>
              <a:t>Изменен внешний вид </a:t>
            </a:r>
            <a:br>
              <a:rPr lang="ru-RU" dirty="0" smtClean="0"/>
            </a:br>
            <a:r>
              <a:rPr lang="ru-RU" dirty="0" smtClean="0"/>
              <a:t>вспомогательных окон (8.3.15)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53" y="1599334"/>
            <a:ext cx="5248275" cy="2257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553" y="4305672"/>
            <a:ext cx="52387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Возможность встраивать веб-клиент в сторонние сайты (8.3.16)</a:t>
            </a:r>
          </a:p>
          <a:p>
            <a:pPr lvl="1"/>
            <a:r>
              <a:rPr lang="ru-RU" dirty="0" smtClean="0"/>
              <a:t>Бесшовная интеграция</a:t>
            </a:r>
          </a:p>
          <a:p>
            <a:pPr lvl="1"/>
            <a:r>
              <a:rPr lang="ru-RU" dirty="0" smtClean="0"/>
              <a:t>Возможность двустороннего обмена данными с сайтом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6" y="3369568"/>
            <a:ext cx="4393307" cy="2966247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5957" y="3945632"/>
            <a:ext cx="1200970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</a:rPr>
              <a:t>Внешний сайт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091" y="5241776"/>
            <a:ext cx="1829347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</a:rPr>
              <a:t>Веб-клиент 1С в </a:t>
            </a:r>
            <a:r>
              <a:rPr lang="en-US" sz="1200" dirty="0" smtClean="0">
                <a:solidFill>
                  <a:srgbClr val="000000"/>
                </a:solidFill>
              </a:rPr>
              <a:t>iframe</a:t>
            </a:r>
            <a:endParaRPr lang="ru-RU" sz="120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95" y="3262708"/>
            <a:ext cx="3701439" cy="3073108"/>
          </a:xfrm>
          <a:prstGeom prst="rect">
            <a:avLst/>
          </a:prstGeom>
          <a:ln>
            <a:solidFill>
              <a:srgbClr val="000000"/>
            </a:solidFill>
            <a:prstDash val="dash"/>
            <a:round/>
          </a:ln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6750595" y="5455144"/>
            <a:ext cx="2387530" cy="1010768"/>
          </a:xfrm>
          <a:prstGeom prst="roundRect">
            <a:avLst/>
          </a:prstGeom>
          <a:noFill/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3043132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/>
              <a:t>РАЗВИТИЕ </a:t>
            </a:r>
            <a:br>
              <a:rPr lang="ru-RU" sz="5800" b="1" dirty="0"/>
            </a:br>
            <a:r>
              <a:rPr lang="ru-RU" sz="5800" b="1" dirty="0"/>
              <a:t>ДИАГРАММ</a:t>
            </a:r>
          </a:p>
        </p:txBody>
      </p:sp>
    </p:spTree>
    <p:extLst>
      <p:ext uri="{BB962C8B-B14F-4D97-AF65-F5344CB8AC3E}">
        <p14:creationId xmlns:p14="http://schemas.microsoft.com/office/powerpoint/2010/main" val="18754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диаграмм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Всплывающая подсказка</a:t>
            </a:r>
            <a:endParaRPr lang="ru-RU" dirty="0"/>
          </a:p>
        </p:txBody>
      </p:sp>
      <p:pic>
        <p:nvPicPr>
          <p:cNvPr id="46085" name="Picture 5" descr="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7" y="2250280"/>
            <a:ext cx="2042715" cy="21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43" y="2250281"/>
            <a:ext cx="2342313" cy="21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71" y="2250280"/>
            <a:ext cx="2151660" cy="21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71" y="4640414"/>
            <a:ext cx="5447240" cy="20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6966619" y="4640414"/>
            <a:ext cx="1892703" cy="653491"/>
          </a:xfrm>
          <a:prstGeom prst="wedgeRoundRectCallout">
            <a:avLst>
              <a:gd name="adj1" fmla="val -147695"/>
              <a:gd name="adj2" fmla="val 42451"/>
              <a:gd name="adj3" fmla="val 16667"/>
            </a:avLst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rtlCol="0" anchor="ctr" anchorCtr="0" compatLnSpc="1">
            <a:prstTxWarp prst="textNoShape">
              <a:avLst/>
            </a:prstTxWarp>
          </a:bodyPr>
          <a:lstStyle/>
          <a:p>
            <a:pPr algn="ctr" defTabSz="975482"/>
            <a:r>
              <a:rPr lang="ru-RU" dirty="0"/>
              <a:t>картинка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528" y="6997322"/>
            <a:ext cx="4876800" cy="3109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1400" dirty="0">
                <a:hlinkClick r:id="rId6"/>
              </a:rPr>
              <a:t>https://wonderland.v8.1c.ru/blog/razvitie-diagramm-14/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диаграмм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Отклик подсказки на движения </a:t>
            </a:r>
            <a:r>
              <a:rPr lang="ru-RU" dirty="0" smtClean="0"/>
              <a:t>мышью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0"/>
            <a:ext cx="976059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диаграмм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Заполнение подсказки </a:t>
            </a:r>
            <a:r>
              <a:rPr lang="ru-RU" dirty="0" smtClean="0"/>
              <a:t>значениями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0"/>
            <a:ext cx="9756775" cy="4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диаграмм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Отображение </a:t>
            </a:r>
            <a:r>
              <a:rPr lang="ru-RU" dirty="0" smtClean="0"/>
              <a:t>направляющих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0"/>
            <a:ext cx="9756775" cy="4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диаграмм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Интерактивное </a:t>
            </a:r>
            <a:r>
              <a:rPr lang="ru-RU" dirty="0" smtClean="0"/>
              <a:t>выделение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0"/>
            <a:ext cx="9756775" cy="4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Система Взаимодействия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15184" y="792183"/>
            <a:ext cx="9641591" cy="5846161"/>
          </a:xfrm>
        </p:spPr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sz="2000" dirty="0"/>
              <a:t>Общение Пользователь </a:t>
            </a:r>
            <a:r>
              <a:rPr lang="en-US" altLang="ru-RU" sz="2000" dirty="0"/>
              <a:t>&lt;</a:t>
            </a:r>
            <a:r>
              <a:rPr lang="ru-RU" altLang="ru-RU" sz="2000" dirty="0"/>
              <a:t>-</a:t>
            </a:r>
            <a:r>
              <a:rPr lang="en-US" altLang="ru-RU" sz="2000" dirty="0"/>
              <a:t>&gt;</a:t>
            </a:r>
            <a:r>
              <a:rPr lang="ru-RU" altLang="ru-RU" sz="2000" dirty="0"/>
              <a:t> Пользователь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Чаты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Аудио- и видео-звонки (в том числе групповые)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Обмен файлами (8.3.14)</a:t>
            </a:r>
          </a:p>
          <a:p>
            <a:pPr marL="975482" lvl="2" indent="0">
              <a:spcBef>
                <a:spcPts val="27"/>
              </a:spcBef>
              <a:buNone/>
            </a:pPr>
            <a:r>
              <a:rPr lang="en-US" altLang="ru-RU" sz="1400" dirty="0" smtClean="0">
                <a:hlinkClick r:id="rId2"/>
              </a:rPr>
              <a:t>https://wonderland.v8.1c.ru/blog/peresylka-faylov-s-pomoshchyu-soobshcheniy-sistemy-vzaimodeystviya-i-videokonferentsii-dlya-dvukh-i-/</a:t>
            </a:r>
            <a:r>
              <a:rPr lang="ru-RU" altLang="ru-RU" sz="1400" dirty="0" smtClean="0"/>
              <a:t> 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Контекстные обсуждения документов, элементов справочников</a:t>
            </a:r>
            <a:r>
              <a:rPr lang="en-US" altLang="ru-RU" sz="2000" dirty="0" smtClean="0"/>
              <a:t>, …</a:t>
            </a:r>
            <a:endParaRPr lang="ru-RU" altLang="ru-RU" sz="2000" dirty="0" smtClean="0"/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Демонстрация экрана в ходе видеозвонка (8.3.16)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/>
              <a:t>Демонстрация </a:t>
            </a:r>
            <a:r>
              <a:rPr lang="ru-RU" altLang="ru-RU" sz="2000" dirty="0" smtClean="0"/>
              <a:t>закладки браузера </a:t>
            </a:r>
            <a:r>
              <a:rPr lang="ru-RU" altLang="ru-RU" sz="2000" dirty="0"/>
              <a:t>в </a:t>
            </a:r>
            <a:r>
              <a:rPr lang="ru-RU" altLang="ru-RU" sz="2000" dirty="0" err="1" smtClean="0"/>
              <a:t>видеозвонке</a:t>
            </a:r>
            <a:r>
              <a:rPr lang="ru-RU" altLang="ru-RU" sz="2000" dirty="0" smtClean="0"/>
              <a:t> из веб-клиента (8.3.16)</a:t>
            </a:r>
          </a:p>
          <a:p>
            <a:pPr lvl="1">
              <a:spcBef>
                <a:spcPts val="27"/>
              </a:spcBef>
            </a:pPr>
            <a:r>
              <a:rPr lang="ru-RU" altLang="ru-RU" sz="2000" dirty="0" smtClean="0"/>
              <a:t>Демонстрация окон программ (8.3.17)</a:t>
            </a: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92579" indent="-304838">
              <a:defRPr sz="2100">
                <a:solidFill>
                  <a:schemeClr val="tx1"/>
                </a:solidFill>
                <a:latin typeface="Arial" charset="0"/>
              </a:defRPr>
            </a:lvl2pPr>
            <a:lvl3pPr marL="1219352" indent="-24387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707093" indent="-24387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94834" indent="-24387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82575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70316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658057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145798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C74209F-CD48-4BB8-BBB0-612E1C454AA6}" type="slidenum">
              <a:rPr lang="ru-RU" altLang="ru-RU" sz="1100">
                <a:solidFill>
                  <a:srgbClr val="D20000"/>
                </a:solidFill>
              </a:rPr>
              <a:pPr/>
              <a:t>12</a:t>
            </a:fld>
            <a:endParaRPr lang="ru-RU" altLang="ru-RU" sz="1100">
              <a:solidFill>
                <a:srgbClr val="D20000"/>
              </a:solidFill>
            </a:endParaRPr>
          </a:p>
        </p:txBody>
      </p:sp>
      <p:pic>
        <p:nvPicPr>
          <p:cNvPr id="1026" name="Picture 2" descr="https://wonderland.v8.1c.ru/upload/medialibrary/3c4/3c410087221e3ee9bce97ea60b5925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67" y="4456224"/>
            <a:ext cx="31051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6750595" y="6519328"/>
            <a:ext cx="1296144" cy="648072"/>
          </a:xfrm>
          <a:prstGeom prst="roundRect">
            <a:avLst/>
          </a:prstGeom>
          <a:noFill/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диаграмм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Подсветка серий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0"/>
            <a:ext cx="9756775" cy="4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Кольцевая диаграмма (8.3.15)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859" y="6985404"/>
            <a:ext cx="4876800" cy="3109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2"/>
              </a:rPr>
              <a:t>https://wonderland.v8.1c.ru/blog/koltsevaya-diagramma/</a:t>
            </a:r>
            <a:endParaRPr lang="ru-RU" sz="1400" dirty="0"/>
          </a:p>
        </p:txBody>
      </p:sp>
      <p:pic>
        <p:nvPicPr>
          <p:cNvPr id="8194" name="Picture 2" descr="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" y="1425352"/>
            <a:ext cx="3853061" cy="50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3" y="2289448"/>
            <a:ext cx="517502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Кольцевая диаграмма (8.3.15)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859" y="6985404"/>
            <a:ext cx="4876800" cy="3109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2"/>
              </a:rPr>
              <a:t>https://wonderland.v8.1c.ru/blog/koltsevaya-diagramma/</a:t>
            </a:r>
            <a:endParaRPr lang="ru-RU" sz="1400" dirty="0"/>
          </a:p>
        </p:txBody>
      </p:sp>
      <p:pic>
        <p:nvPicPr>
          <p:cNvPr id="9218" name="Picture 2" descr="0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2032374"/>
            <a:ext cx="38957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3" y="1672334"/>
            <a:ext cx="49096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0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02" y="4192615"/>
            <a:ext cx="54551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889130" cy="1153161"/>
          </a:xfrm>
        </p:spPr>
        <p:txBody>
          <a:bodyPr/>
          <a:lstStyle/>
          <a:p>
            <a:r>
              <a:rPr lang="ru-RU" dirty="0" smtClean="0"/>
              <a:t>Комбинированные диаграммы (8.3.16)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" y="1174875"/>
            <a:ext cx="8701650" cy="51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5737002" cy="1153161"/>
          </a:xfrm>
        </p:spPr>
        <p:txBody>
          <a:bodyPr/>
          <a:lstStyle/>
          <a:p>
            <a:r>
              <a:rPr lang="ru-RU" dirty="0" smtClean="0"/>
              <a:t>Добавление второй оси (8.3.16)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" y="1785676"/>
            <a:ext cx="9631119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241058" cy="1153161"/>
          </a:xfrm>
        </p:spPr>
        <p:txBody>
          <a:bodyPr/>
          <a:lstStyle/>
          <a:p>
            <a:r>
              <a:rPr lang="ru-RU" dirty="0" smtClean="0"/>
              <a:t>Редактирование значений диаграмм (8.3.16)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83567"/>
            <a:ext cx="9526588" cy="5100591"/>
          </a:xfrm>
        </p:spPr>
      </p:pic>
    </p:spTree>
    <p:extLst>
      <p:ext uri="{BB962C8B-B14F-4D97-AF65-F5344CB8AC3E}">
        <p14:creationId xmlns:p14="http://schemas.microsoft.com/office/powerpoint/2010/main" val="36227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3043132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en-US" sz="4300" b="1" dirty="0"/>
              <a:t>1C:Enterprise Development Tools</a:t>
            </a:r>
          </a:p>
          <a:p>
            <a:pPr marL="0" indent="0" algn="ctr">
              <a:buNone/>
            </a:pPr>
            <a:r>
              <a:rPr lang="ru-RU" sz="2100" b="1" dirty="0"/>
              <a:t>Средство разработки нового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5087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" y="-220615"/>
            <a:ext cx="9756774" cy="115316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1C:Enterprise Development Tools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v8.1c.ru/overview/IDE/images/img-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1376"/>
            <a:ext cx="9798445" cy="660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56553" y="527200"/>
            <a:ext cx="5176576" cy="6355598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txBody>
          <a:bodyPr wrap="square" lIns="97548" tIns="48774" rIns="97548" bIns="48774" rtlCol="0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Инструмент разработки нового поколения</a:t>
            </a:r>
          </a:p>
          <a:p>
            <a:pPr marL="304838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Расширяемая среда разработки 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Можно писать свои плагины</a:t>
            </a:r>
          </a:p>
          <a:p>
            <a:pPr marL="304838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Улучшенная командная разработка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 </a:t>
            </a:r>
            <a:r>
              <a:rPr lang="en-US" sz="19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Git</a:t>
            </a:r>
            <a:endParaRPr lang="ru-RU" sz="19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04838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Новые инструменты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19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хема</a:t>
            </a: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данных</a:t>
            </a:r>
            <a:endParaRPr lang="en-US" sz="19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Настройка ролей, …</a:t>
            </a:r>
            <a:endParaRPr lang="en-US" sz="19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04838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Разрабатывается на расширяемой платформе </a:t>
            </a:r>
            <a:r>
              <a:rPr lang="ru-RU" sz="19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Eclipse</a:t>
            </a:r>
            <a:endParaRPr lang="ru-RU" sz="19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04838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Оперативные релизы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1.9.3.53 </a:t>
            </a: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декабря </a:t>
            </a: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2018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1.10.0.1925 – 28 февраля 2019</a:t>
            </a:r>
          </a:p>
          <a:p>
            <a:pPr marL="792579" lvl="1" indent="-304838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1.10.1.43 – </a:t>
            </a:r>
            <a:r>
              <a:rPr lang="ru-RU" sz="1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 марта 2019</a:t>
            </a:r>
            <a:endParaRPr lang="ru-RU" sz="19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" y="-220615"/>
            <a:ext cx="9756774" cy="115316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1C:Enterprise Development Tools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701377"/>
            <a:ext cx="9798445" cy="66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56553" y="701376"/>
            <a:ext cx="5176576" cy="2019014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txBody>
          <a:bodyPr wrap="square" lIns="97548" tIns="48774" rIns="97548" bIns="48774" rtlCol="0">
            <a:spAutoFit/>
          </a:bodyPr>
          <a:lstStyle>
            <a:defPPr>
              <a:defRPr lang="ru-RU"/>
            </a:defPPr>
            <a:lvl1pPr>
              <a:defRPr sz="19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92579" lvl="1" indent="-304838"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r>
              <a:rPr lang="ru-RU" dirty="0"/>
              <a:t>Инструмент разработки нового поколения</a:t>
            </a:r>
          </a:p>
          <a:p>
            <a:r>
              <a:rPr lang="ru-RU" dirty="0"/>
              <a:t>Портал </a:t>
            </a:r>
            <a:r>
              <a:rPr lang="en-US" dirty="0"/>
              <a:t>EDT</a:t>
            </a:r>
            <a:r>
              <a:rPr lang="ru-RU" dirty="0"/>
              <a:t>: </a:t>
            </a:r>
            <a:r>
              <a:rPr lang="en-US" dirty="0">
                <a:hlinkClick r:id="rId3"/>
              </a:rPr>
              <a:t>https://edt.1c.ru/</a:t>
            </a:r>
            <a:r>
              <a:rPr lang="ru-RU" dirty="0"/>
              <a:t> </a:t>
            </a:r>
          </a:p>
          <a:p>
            <a:r>
              <a:rPr lang="ru-RU" dirty="0"/>
              <a:t>Книга: «Групповая разработка в 1C:Enterprise </a:t>
            </a:r>
            <a:r>
              <a:rPr lang="ru-RU" dirty="0" err="1"/>
              <a:t>Development</a:t>
            </a:r>
            <a:r>
              <a:rPr lang="ru-RU" dirty="0"/>
              <a:t> </a:t>
            </a:r>
            <a:r>
              <a:rPr lang="ru-RU" dirty="0" err="1"/>
              <a:t>Tools</a:t>
            </a:r>
            <a:r>
              <a:rPr lang="ru-RU" dirty="0"/>
              <a:t>» </a:t>
            </a:r>
            <a:r>
              <a:rPr lang="en-US" dirty="0">
                <a:hlinkClick r:id="rId4"/>
              </a:rPr>
              <a:t>https://edt.1c.ru/docs/git/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СУБД</a:t>
            </a:r>
            <a:endParaRPr lang="ru-RU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1287"/>
            <a:ext cx="9756775" cy="6099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1171080"/>
            <a:ext cx="9756774" cy="4718768"/>
          </a:xfrm>
          <a:prstGeom prst="rect">
            <a:avLst/>
          </a:prstGeom>
          <a:solidFill>
            <a:schemeClr val="bg1">
              <a:alpha val="8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Система Взаимодействия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15184" y="1344633"/>
            <a:ext cx="9641591" cy="5846161"/>
          </a:xfrm>
        </p:spPr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dirty="0" smtClean="0"/>
              <a:t>Контекстные обсуждения объектов системы - документов, элементов справочников, …</a:t>
            </a:r>
          </a:p>
          <a:p>
            <a:pPr lvl="1">
              <a:spcBef>
                <a:spcPts val="27"/>
              </a:spcBef>
            </a:pPr>
            <a:r>
              <a:rPr lang="ru-RU" altLang="ru-RU" dirty="0" smtClean="0"/>
              <a:t>Вся история переписки хранится вместе с объектом</a:t>
            </a:r>
          </a:p>
          <a:p>
            <a:pPr>
              <a:spcBef>
                <a:spcPts val="27"/>
              </a:spcBef>
            </a:pPr>
            <a:r>
              <a:rPr lang="ru-RU" altLang="ru-RU" dirty="0" smtClean="0"/>
              <a:t>Система Взаимодействия доступна в мобильном клиенте</a:t>
            </a:r>
          </a:p>
          <a:p>
            <a:pPr lvl="1">
              <a:spcBef>
                <a:spcPts val="27"/>
              </a:spcBef>
            </a:pPr>
            <a:r>
              <a:rPr lang="ru-RU" altLang="ru-RU" dirty="0" smtClean="0"/>
              <a:t>Реализована через </a:t>
            </a:r>
            <a:r>
              <a:rPr lang="en-US" altLang="ru-RU" dirty="0" smtClean="0"/>
              <a:t>PUSH-</a:t>
            </a:r>
            <a:r>
              <a:rPr lang="ru-RU" altLang="ru-RU" dirty="0" smtClean="0"/>
              <a:t>сообщения</a:t>
            </a:r>
          </a:p>
          <a:p>
            <a:pPr lvl="1">
              <a:spcBef>
                <a:spcPts val="27"/>
              </a:spcBef>
            </a:pPr>
            <a:r>
              <a:rPr lang="ru-RU" altLang="ru-RU" dirty="0" smtClean="0"/>
              <a:t>Сокращается время реакции на сообщения</a:t>
            </a:r>
          </a:p>
          <a:p>
            <a:pPr>
              <a:spcBef>
                <a:spcPts val="27"/>
              </a:spcBef>
            </a:pPr>
            <a:endParaRPr lang="ru-RU" altLang="ru-RU" dirty="0" smtClean="0"/>
          </a:p>
          <a:p>
            <a:pPr>
              <a:spcBef>
                <a:spcPts val="27"/>
              </a:spcBef>
            </a:pPr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92579" indent="-304838">
              <a:defRPr sz="2100">
                <a:solidFill>
                  <a:schemeClr val="tx1"/>
                </a:solidFill>
                <a:latin typeface="Arial" charset="0"/>
              </a:defRPr>
            </a:lvl2pPr>
            <a:lvl3pPr marL="1219352" indent="-24387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707093" indent="-24387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94834" indent="-24387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82575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70316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658057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145798" indent="-24387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C74209F-CD48-4BB8-BBB0-612E1C454AA6}" type="slidenum">
              <a:rPr lang="ru-RU" altLang="ru-RU" sz="1100">
                <a:solidFill>
                  <a:srgbClr val="D20000"/>
                </a:solidFill>
              </a:rPr>
              <a:pPr/>
              <a:t>13</a:t>
            </a:fld>
            <a:endParaRPr lang="ru-RU" altLang="ru-RU" sz="1100">
              <a:solidFill>
                <a:srgbClr val="D2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71" y="3297560"/>
            <a:ext cx="2704922" cy="5292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55" y="4089648"/>
            <a:ext cx="2048161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35" y="1430153"/>
            <a:ext cx="9710140" cy="5606626"/>
          </a:xfrm>
        </p:spPr>
        <p:txBody>
          <a:bodyPr/>
          <a:lstStyle/>
          <a:p>
            <a:r>
              <a:rPr lang="ru-RU" dirty="0" smtClean="0"/>
              <a:t>Поддержка </a:t>
            </a:r>
            <a:r>
              <a:rPr lang="en-US" dirty="0"/>
              <a:t>PostgreSQL </a:t>
            </a:r>
            <a:r>
              <a:rPr lang="ru-RU" dirty="0" smtClean="0"/>
              <a:t>версий 10, 10.3, 10.5 </a:t>
            </a:r>
            <a:r>
              <a:rPr lang="ru-RU" dirty="0"/>
              <a:t>(8.3.13)</a:t>
            </a:r>
          </a:p>
          <a:p>
            <a:r>
              <a:rPr lang="ru-RU" altLang="ru-RU" dirty="0"/>
              <a:t>Оптимизация нагрузки на СУБД при закрытии </a:t>
            </a:r>
            <a:r>
              <a:rPr lang="ru-RU" altLang="ru-RU" dirty="0" smtClean="0"/>
              <a:t>соединений</a:t>
            </a:r>
            <a:r>
              <a:rPr lang="en-US" altLang="ru-RU" dirty="0" smtClean="0"/>
              <a:t> (8.3.14)</a:t>
            </a:r>
            <a:endParaRPr lang="ru-RU" altLang="ru-RU" dirty="0" smtClean="0"/>
          </a:p>
          <a:p>
            <a:r>
              <a:rPr lang="ru-RU" altLang="ru-RU" dirty="0" smtClean="0"/>
              <a:t>Ускорение реструктуризации на </a:t>
            </a:r>
            <a:r>
              <a:rPr lang="en-US" altLang="ru-RU" dirty="0" smtClean="0"/>
              <a:t>MS SQL </a:t>
            </a:r>
            <a:r>
              <a:rPr lang="ru-RU" altLang="ru-RU" dirty="0" smtClean="0"/>
              <a:t>и </a:t>
            </a:r>
            <a:r>
              <a:rPr lang="en-US" altLang="ru-RU" dirty="0" smtClean="0"/>
              <a:t>IBM DB2</a:t>
            </a:r>
          </a:p>
          <a:p>
            <a:r>
              <a:rPr lang="ru-RU" altLang="ru-RU" dirty="0"/>
              <a:t>Оптимизация пересчета итогов регистров </a:t>
            </a: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ru-RU" altLang="ru-RU" dirty="0" smtClean="0"/>
              <a:t>накопления </a:t>
            </a:r>
            <a:r>
              <a:rPr lang="ru-RU" altLang="ru-RU" dirty="0"/>
              <a:t>и </a:t>
            </a:r>
            <a:r>
              <a:rPr lang="ru-RU" altLang="ru-RU" dirty="0" smtClean="0"/>
              <a:t>бухгалтерии</a:t>
            </a:r>
            <a:r>
              <a:rPr lang="en-US" altLang="ru-RU" dirty="0" smtClean="0"/>
              <a:t> (8.3.14)</a:t>
            </a:r>
          </a:p>
          <a:p>
            <a:r>
              <a:rPr lang="ru-RU" altLang="ru-RU" dirty="0" smtClean="0"/>
              <a:t>Поддержка </a:t>
            </a:r>
            <a:r>
              <a:rPr lang="en-US" altLang="ru-RU" dirty="0"/>
              <a:t>PostgreSQL 9.6.6 </a:t>
            </a:r>
            <a:r>
              <a:rPr lang="ru-RU" altLang="ru-RU" dirty="0"/>
              <a:t>из состава ОС </a:t>
            </a:r>
            <a:r>
              <a:rPr lang="en-US" altLang="ru-RU" dirty="0" err="1"/>
              <a:t>AstraLinux</a:t>
            </a:r>
            <a:r>
              <a:rPr lang="en-US" altLang="ru-RU" dirty="0"/>
              <a:t> Special Edition </a:t>
            </a:r>
            <a:r>
              <a:rPr lang="en-US" altLang="ru-RU" dirty="0" smtClean="0"/>
              <a:t>1.6</a:t>
            </a:r>
            <a:r>
              <a:rPr lang="ru-RU" altLang="ru-RU" dirty="0" smtClean="0"/>
              <a:t> </a:t>
            </a:r>
            <a:r>
              <a:rPr lang="en-US" altLang="ru-RU" dirty="0"/>
              <a:t> (8.3.14</a:t>
            </a:r>
            <a:r>
              <a:rPr lang="en-US" altLang="ru-RU" dirty="0" smtClean="0"/>
              <a:t>)</a:t>
            </a:r>
            <a:endParaRPr lang="en-US" altLang="ru-RU" dirty="0"/>
          </a:p>
          <a:p>
            <a:r>
              <a:rPr lang="ru-RU" altLang="ru-RU" dirty="0" smtClean="0"/>
              <a:t>Оптимизация</a:t>
            </a:r>
            <a:r>
              <a:rPr lang="ru-RU" dirty="0" smtClean="0"/>
              <a:t> регистра </a:t>
            </a:r>
            <a:r>
              <a:rPr lang="ru-RU" dirty="0"/>
              <a:t>бухгалтерии </a:t>
            </a:r>
            <a:r>
              <a:rPr lang="ru-RU" dirty="0" smtClean="0"/>
              <a:t>на PostgreSQL (8.3.15)</a:t>
            </a:r>
          </a:p>
        </p:txBody>
      </p:sp>
    </p:spTree>
    <p:extLst>
      <p:ext uri="{BB962C8B-B14F-4D97-AF65-F5344CB8AC3E}">
        <p14:creationId xmlns:p14="http://schemas.microsoft.com/office/powerpoint/2010/main" val="27815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-1" y="6532563"/>
            <a:ext cx="9756775" cy="31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Петр Грибанов, </a:t>
            </a:r>
            <a:r>
              <a:rPr lang="ru-RU" altLang="ru-RU" sz="1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1С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4229" y="2793588"/>
            <a:ext cx="97567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045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805681" y="162564"/>
            <a:ext cx="7321178" cy="1153161"/>
          </a:xfrm>
        </p:spPr>
        <p:txBody>
          <a:bodyPr/>
          <a:lstStyle/>
          <a:p>
            <a:r>
              <a:rPr lang="ru-RU" altLang="ru-RU" dirty="0" smtClean="0"/>
              <a:t>Система Взаимодействия: не просто мессенджер!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15184" y="1344633"/>
            <a:ext cx="10141551" cy="5846161"/>
          </a:xfrm>
        </p:spPr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sz="2600" dirty="0"/>
              <a:t>Общение Система </a:t>
            </a:r>
            <a:r>
              <a:rPr lang="en-US" altLang="ru-RU" sz="2600" dirty="0"/>
              <a:t>&lt;</a:t>
            </a:r>
            <a:r>
              <a:rPr lang="ru-RU" altLang="ru-RU" sz="2600" dirty="0"/>
              <a:t>-</a:t>
            </a:r>
            <a:r>
              <a:rPr lang="en-US" altLang="ru-RU" sz="2600" dirty="0"/>
              <a:t>&gt;</a:t>
            </a:r>
            <a:r>
              <a:rPr lang="ru-RU" altLang="ru-RU" sz="2600" dirty="0"/>
              <a:t> Пользователь</a:t>
            </a:r>
          </a:p>
          <a:p>
            <a:pPr>
              <a:spcBef>
                <a:spcPts val="27"/>
              </a:spcBef>
            </a:pPr>
            <a:r>
              <a:rPr lang="ru-RU" altLang="ru-RU" sz="2600" dirty="0"/>
              <a:t>Инструмент для реализации новых бизнес-сценариев</a:t>
            </a:r>
          </a:p>
          <a:p>
            <a:pPr>
              <a:spcBef>
                <a:spcPts val="27"/>
              </a:spcBef>
            </a:pPr>
            <a:r>
              <a:rPr lang="ru-RU" altLang="ru-RU" sz="2600" dirty="0"/>
              <a:t>Уведомления пользователя о событиях в системе</a:t>
            </a:r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Поступление заказа на склад</a:t>
            </a:r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Сформирован «долгоиграющий» отчет</a:t>
            </a:r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Уведомление о входящем </a:t>
            </a:r>
            <a:r>
              <a:rPr lang="en-US" altLang="ru-RU" sz="2300" dirty="0"/>
              <a:t>SIP-</a:t>
            </a:r>
            <a:r>
              <a:rPr lang="ru-RU" altLang="ru-RU" sz="2300" dirty="0"/>
              <a:t>звонке</a:t>
            </a:r>
          </a:p>
          <a:p>
            <a:pPr>
              <a:spcBef>
                <a:spcPts val="27"/>
              </a:spcBef>
            </a:pPr>
            <a:r>
              <a:rPr lang="ru-RU" altLang="ru-RU" sz="2600" dirty="0"/>
              <a:t>Автоматические ассистенты, чат-боты</a:t>
            </a:r>
            <a:endParaRPr lang="ru-RU" altLang="ru-RU" dirty="0"/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Автоматизация рутинных операций</a:t>
            </a:r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Обучение работе с системой</a:t>
            </a:r>
          </a:p>
          <a:p>
            <a:pPr lvl="1">
              <a:spcBef>
                <a:spcPts val="27"/>
              </a:spcBef>
            </a:pPr>
            <a:r>
              <a:rPr lang="ru-RU" altLang="ru-RU" sz="2300" dirty="0"/>
              <a:t>Боты для техподдержки</a:t>
            </a:r>
          </a:p>
          <a:p>
            <a:pPr>
              <a:spcBef>
                <a:spcPts val="27"/>
              </a:spcBef>
            </a:pPr>
            <a:r>
              <a:rPr lang="ru-RU" altLang="ru-RU" sz="2600" dirty="0"/>
              <a:t>И многое другое</a:t>
            </a:r>
          </a:p>
          <a:p>
            <a:pPr lvl="1">
              <a:spcBef>
                <a:spcPts val="27"/>
              </a:spcBef>
            </a:pPr>
            <a:endParaRPr lang="ru-RU" altLang="ru-RU" sz="2600" dirty="0"/>
          </a:p>
        </p:txBody>
      </p:sp>
    </p:spTree>
    <p:extLst>
      <p:ext uri="{BB962C8B-B14F-4D97-AF65-F5344CB8AC3E}">
        <p14:creationId xmlns:p14="http://schemas.microsoft.com/office/powerpoint/2010/main" val="5712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537202" cy="1153161"/>
          </a:xfrm>
        </p:spPr>
        <p:txBody>
          <a:bodyPr/>
          <a:lstStyle/>
          <a:p>
            <a:r>
              <a:rPr lang="ru-RU" dirty="0"/>
              <a:t>Взаимодействие при редактировании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одних </a:t>
            </a:r>
            <a:r>
              <a:rPr lang="ru-RU" dirty="0"/>
              <a:t>и тех же </a:t>
            </a:r>
            <a:r>
              <a:rPr lang="ru-RU" dirty="0" smtClean="0"/>
              <a:t>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Пессимистическая блокировка</a:t>
            </a:r>
          </a:p>
          <a:p>
            <a:r>
              <a:rPr lang="ru-RU" dirty="0" smtClean="0"/>
              <a:t>Пользователь1 начал изменять документ в форме</a:t>
            </a:r>
          </a:p>
          <a:p>
            <a:pPr lvl="1"/>
            <a:r>
              <a:rPr lang="ru-RU" dirty="0" smtClean="0"/>
              <a:t>Платформа поставила пессимистическую блокировку</a:t>
            </a:r>
          </a:p>
          <a:p>
            <a:r>
              <a:rPr lang="ru-RU" dirty="0" smtClean="0"/>
              <a:t>Пользователь2 пытается редактировать тот же документ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9" y="3801616"/>
            <a:ext cx="832485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537202" cy="1153161"/>
          </a:xfrm>
        </p:spPr>
        <p:txBody>
          <a:bodyPr/>
          <a:lstStyle/>
          <a:p>
            <a:r>
              <a:rPr lang="ru-RU" dirty="0"/>
              <a:t>Взаимодействие при редактировании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одних </a:t>
            </a:r>
            <a:r>
              <a:rPr lang="ru-RU" dirty="0"/>
              <a:t>и тех же </a:t>
            </a:r>
            <a:r>
              <a:rPr lang="ru-RU" dirty="0" smtClean="0"/>
              <a:t>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993304"/>
            <a:ext cx="9526407" cy="604347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Раньше: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Блокировка снимается после закрытия формы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8.3.14: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Блокировка снимается </a:t>
            </a:r>
            <a:r>
              <a:rPr lang="ru-RU" dirty="0" smtClean="0"/>
              <a:t>после сохранения данных (</a:t>
            </a:r>
            <a:r>
              <a:rPr lang="en-US" dirty="0" err="1" smtClean="0"/>
              <a:t>Ctrl+S</a:t>
            </a:r>
            <a:r>
              <a:rPr lang="ru-RU" dirty="0" smtClean="0"/>
              <a:t>, кнопка «Записать»)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8.3.15 (если инфобаза подключена к Системе Взаимодействия)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://wonderland.v8.1c.ru/blog/vzaimodeystvie-pri-redaktirovanii-odnikh-i-tekh-zhe-dannykh/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4323573"/>
            <a:ext cx="492442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377680"/>
            <a:ext cx="62198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" y="1352974"/>
            <a:ext cx="9638453" cy="5606626"/>
          </a:xfrm>
        </p:spPr>
        <p:txBody>
          <a:bodyPr/>
          <a:lstStyle/>
          <a:p>
            <a:r>
              <a:rPr lang="ru-RU" altLang="ru-RU" dirty="0"/>
              <a:t>Сообщения с форматированием</a:t>
            </a:r>
          </a:p>
          <a:p>
            <a:pPr lvl="1"/>
            <a:r>
              <a:rPr lang="ru-RU" altLang="ru-RU" dirty="0" smtClean="0"/>
              <a:t>Смайлики-</a:t>
            </a:r>
            <a:r>
              <a:rPr lang="ru-RU" altLang="ru-RU" dirty="0" err="1" smtClean="0"/>
              <a:t>эмотиконы</a:t>
            </a:r>
            <a:r>
              <a:rPr lang="ru-RU" altLang="ru-RU" dirty="0" smtClean="0"/>
              <a:t> (спецсимволы </a:t>
            </a:r>
            <a:r>
              <a:rPr lang="en-US" altLang="ru-RU" dirty="0" smtClean="0"/>
              <a:t>Unicode)</a:t>
            </a:r>
            <a:endParaRPr lang="en-US" altLang="ru-RU" dirty="0"/>
          </a:p>
          <a:p>
            <a:pPr lvl="1"/>
            <a:r>
              <a:rPr lang="ru-RU" altLang="ru-RU" dirty="0" smtClean="0"/>
              <a:t>Форматированный текст</a:t>
            </a:r>
            <a:r>
              <a:rPr lang="en-US" altLang="ru-RU" dirty="0" smtClean="0"/>
              <a:t> (</a:t>
            </a:r>
            <a:r>
              <a:rPr lang="ru-RU" altLang="ru-RU" dirty="0" err="1" smtClean="0"/>
              <a:t>ФорматированнаяСтрока</a:t>
            </a:r>
            <a:r>
              <a:rPr lang="en-US" altLang="ru-RU" dirty="0" smtClean="0"/>
              <a:t>)</a:t>
            </a:r>
            <a:endParaRPr lang="ru-RU" altLang="ru-RU" dirty="0"/>
          </a:p>
          <a:p>
            <a:r>
              <a:rPr lang="ru-RU" altLang="ru-RU" dirty="0" smtClean="0"/>
              <a:t>Интерактивное форматирование пока не поддерживается</a:t>
            </a:r>
            <a:endParaRPr lang="ru-RU" altLang="ru-RU" dirty="0"/>
          </a:p>
          <a:p>
            <a:endParaRPr lang="ru-RU" altLang="ru-RU" dirty="0"/>
          </a:p>
        </p:txBody>
      </p:sp>
      <p:pic>
        <p:nvPicPr>
          <p:cNvPr id="1447941" name="Picture 5" descr="ecs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79" y="1929311"/>
            <a:ext cx="3912118" cy="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7942" name="Picture 6" descr="ecs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9" y="4065011"/>
            <a:ext cx="6479884" cy="28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481" y="-28787"/>
            <a:ext cx="6748306" cy="1153161"/>
          </a:xfrm>
        </p:spPr>
        <p:txBody>
          <a:bodyPr/>
          <a:lstStyle/>
          <a:p>
            <a:r>
              <a:rPr lang="ru-RU" altLang="ru-RU" dirty="0" smtClean="0"/>
              <a:t>Система взаимодействия (</a:t>
            </a:r>
            <a:r>
              <a:rPr lang="en-US" altLang="ru-RU" dirty="0" smtClean="0"/>
              <a:t>8.3.16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305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481" y="-28787"/>
            <a:ext cx="6748306" cy="1153161"/>
          </a:xfrm>
        </p:spPr>
        <p:txBody>
          <a:bodyPr/>
          <a:lstStyle/>
          <a:p>
            <a:r>
              <a:rPr lang="ru-RU" altLang="ru-RU" dirty="0" smtClean="0"/>
              <a:t>Система взаимодействия (</a:t>
            </a:r>
            <a:r>
              <a:rPr lang="en-US" altLang="ru-RU" dirty="0" smtClean="0"/>
              <a:t>8.3.16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sp>
        <p:nvSpPr>
          <p:cNvPr id="144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  <a:p>
            <a:r>
              <a:rPr lang="ru-RU" altLang="ru-RU" dirty="0"/>
              <a:t>Поиск последних сообщений в контекстных обсуждениях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ru-RU" dirty="0"/>
          </a:p>
          <a:p>
            <a:pPr lvl="1"/>
            <a:endParaRPr lang="en-US" altLang="ru-RU" dirty="0"/>
          </a:p>
          <a:p>
            <a:pPr lvl="1"/>
            <a:endParaRPr lang="en-US" altLang="ru-RU" dirty="0"/>
          </a:p>
          <a:p>
            <a:pPr lvl="1"/>
            <a:endParaRPr lang="en-US" altLang="ru-RU" dirty="0"/>
          </a:p>
          <a:p>
            <a:pPr lvl="1"/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  <p:pic>
        <p:nvPicPr>
          <p:cNvPr id="1449988" name="Picture 4" descr="ecs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4" y="2812627"/>
            <a:ext cx="6085840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0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313066" cy="1153161"/>
          </a:xfrm>
        </p:spPr>
        <p:txBody>
          <a:bodyPr/>
          <a:lstStyle/>
          <a:p>
            <a:r>
              <a:rPr lang="ru-RU" altLang="ru-RU" dirty="0"/>
              <a:t>Система взаимодействия (</a:t>
            </a:r>
            <a:r>
              <a:rPr lang="en-US" altLang="ru-RU" dirty="0" smtClean="0"/>
              <a:t>8.3.1</a:t>
            </a:r>
            <a:r>
              <a:rPr lang="ru-RU" altLang="ru-RU" dirty="0" smtClean="0"/>
              <a:t>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430153"/>
            <a:ext cx="9642067" cy="5606624"/>
          </a:xfrm>
        </p:spPr>
        <p:txBody>
          <a:bodyPr/>
          <a:lstStyle/>
          <a:p>
            <a:r>
              <a:rPr lang="ru-RU" dirty="0" smtClean="0"/>
              <a:t>Программное переопределение списка выбора пользователей СВ при создании (не)контекстного и видеозвонка</a:t>
            </a:r>
          </a:p>
          <a:p>
            <a:r>
              <a:rPr lang="ru-RU" dirty="0" smtClean="0"/>
              <a:t>Создание формы выбора пользователя СВ</a:t>
            </a:r>
          </a:p>
          <a:p>
            <a:r>
              <a:rPr lang="ru-RU" dirty="0" smtClean="0"/>
              <a:t>Блокировка пользователя СВ</a:t>
            </a:r>
          </a:p>
          <a:p>
            <a:pPr lvl="1"/>
            <a:r>
              <a:rPr lang="ru-RU" dirty="0" smtClean="0"/>
              <a:t>Через стандартную обработку управления СВ</a:t>
            </a:r>
          </a:p>
          <a:p>
            <a:r>
              <a:rPr lang="ru-RU" dirty="0" smtClean="0"/>
              <a:t>Управление уведомлениями</a:t>
            </a:r>
          </a:p>
          <a:p>
            <a:pPr lvl="1"/>
            <a:r>
              <a:rPr lang="ru-RU" dirty="0" smtClean="0"/>
              <a:t>Количеством </a:t>
            </a:r>
            <a:r>
              <a:rPr lang="ru-RU" dirty="0"/>
              <a:t>получаемых уведомлений</a:t>
            </a:r>
          </a:p>
          <a:p>
            <a:pPr lvl="1"/>
            <a:r>
              <a:rPr lang="ru-RU" dirty="0" smtClean="0"/>
              <a:t>Отказ от получения уведомлений по выбранным обсуждениям</a:t>
            </a:r>
          </a:p>
          <a:p>
            <a:pPr lvl="1"/>
            <a:r>
              <a:rPr lang="ru-RU" dirty="0" smtClean="0"/>
              <a:t>Получение уведомлений только для сообщений, адресованных пользователю</a:t>
            </a:r>
          </a:p>
          <a:p>
            <a:r>
              <a:rPr lang="ru-RU" dirty="0" smtClean="0"/>
              <a:t>Выполнить/отменить регистрацию </a:t>
            </a:r>
            <a:r>
              <a:rPr lang="ru-RU" dirty="0" err="1" smtClean="0"/>
              <a:t>инфобазы</a:t>
            </a:r>
            <a:r>
              <a:rPr lang="ru-RU" dirty="0" smtClean="0"/>
              <a:t> программно на сервере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313066" cy="1153161"/>
          </a:xfrm>
        </p:spPr>
        <p:txBody>
          <a:bodyPr/>
          <a:lstStyle/>
          <a:p>
            <a:r>
              <a:rPr lang="ru-RU" dirty="0"/>
              <a:t>Версии платформы 1С:Предприятие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8.3.14 </a:t>
            </a:r>
            <a:r>
              <a:rPr lang="ru-RU" dirty="0"/>
              <a:t>– </a:t>
            </a:r>
            <a:r>
              <a:rPr lang="ru-RU" dirty="0" smtClean="0"/>
              <a:t>январь 2019</a:t>
            </a:r>
            <a:endParaRPr lang="en-US" dirty="0" smtClean="0"/>
          </a:p>
          <a:p>
            <a:r>
              <a:rPr lang="en-US" dirty="0" smtClean="0"/>
              <a:t>8.3.15 – </a:t>
            </a:r>
            <a:r>
              <a:rPr lang="ru-RU" dirty="0" smtClean="0"/>
              <a:t>2</a:t>
            </a:r>
            <a:r>
              <a:rPr lang="en-US" dirty="0" smtClean="0"/>
              <a:t>6</a:t>
            </a:r>
            <a:r>
              <a:rPr lang="ru-RU" dirty="0" smtClean="0"/>
              <a:t> июня </a:t>
            </a:r>
            <a:r>
              <a:rPr lang="en-US" dirty="0" smtClean="0"/>
              <a:t>2019</a:t>
            </a:r>
            <a:endParaRPr lang="ru-RU" dirty="0" smtClean="0"/>
          </a:p>
          <a:p>
            <a:r>
              <a:rPr lang="ru-RU" dirty="0" smtClean="0"/>
              <a:t>8.3.16 – 7 ноября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2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524" y="1897698"/>
            <a:ext cx="9755250" cy="3273557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altLang="ru-RU" sz="4400" b="1" dirty="0"/>
              <a:t>Использование </a:t>
            </a:r>
            <a:endParaRPr lang="ru-RU" altLang="ru-RU" sz="4400" b="1" dirty="0" smtClean="0"/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altLang="ru-RU" sz="4400" b="1" dirty="0" smtClean="0"/>
              <a:t>Системы Взаимодействия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altLang="ru-RU" sz="4400" b="1" dirty="0" smtClean="0"/>
              <a:t>партнерами </a:t>
            </a:r>
            <a:r>
              <a:rPr lang="ru-RU" altLang="ru-RU" sz="4400" b="1" dirty="0"/>
              <a:t>и </a:t>
            </a:r>
            <a:r>
              <a:rPr lang="ru-RU" altLang="ru-RU" sz="4400" b="1" dirty="0" smtClean="0"/>
              <a:t>клиентами</a:t>
            </a:r>
            <a:endParaRPr lang="ru-RU" altLang="ru-RU" sz="4300" b="1" dirty="0"/>
          </a:p>
        </p:txBody>
      </p:sp>
    </p:spTree>
    <p:extLst>
      <p:ext uri="{BB962C8B-B14F-4D97-AF65-F5344CB8AC3E}">
        <p14:creationId xmlns:p14="http://schemas.microsoft.com/office/powerpoint/2010/main" val="40163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62564"/>
            <a:ext cx="7609210" cy="1153161"/>
          </a:xfrm>
        </p:spPr>
        <p:txBody>
          <a:bodyPr/>
          <a:lstStyle/>
          <a:p>
            <a:r>
              <a:rPr lang="ru-RU" dirty="0"/>
              <a:t>Использование Системы Взаимодействия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sz="2400" dirty="0"/>
              <a:t>Уведомление о входящем </a:t>
            </a:r>
            <a:r>
              <a:rPr lang="ru-RU" altLang="ru-RU" sz="2400" dirty="0" smtClean="0"/>
              <a:t>SIP-звонке </a:t>
            </a:r>
          </a:p>
          <a:p>
            <a:pPr>
              <a:spcBef>
                <a:spcPts val="27"/>
              </a:spcBef>
            </a:pPr>
            <a:r>
              <a:rPr lang="ru-RU" altLang="ru-RU" sz="2400" dirty="0" smtClean="0"/>
              <a:t>Поиск контрагента по телефонному номеру</a:t>
            </a:r>
          </a:p>
          <a:p>
            <a:pPr>
              <a:spcBef>
                <a:spcPts val="27"/>
              </a:spcBef>
            </a:pPr>
            <a:r>
              <a:rPr lang="ru-RU" altLang="ru-RU" sz="2400" dirty="0" smtClean="0"/>
              <a:t>Открытие </a:t>
            </a:r>
            <a:r>
              <a:rPr lang="ru-RU" altLang="ru-RU" sz="2400" dirty="0"/>
              <a:t>карточки звонящего </a:t>
            </a:r>
            <a:r>
              <a:rPr lang="ru-RU" altLang="ru-RU" sz="2400" dirty="0" smtClean="0"/>
              <a:t>контрагента</a:t>
            </a:r>
          </a:p>
          <a:p>
            <a:pPr>
              <a:spcBef>
                <a:spcPts val="27"/>
              </a:spcBef>
            </a:pPr>
            <a:r>
              <a:rPr lang="ru-RU" altLang="ru-RU" sz="2400" dirty="0"/>
              <a:t>Открытие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истории отношений с </a:t>
            </a:r>
            <a:r>
              <a:rPr lang="ru-RU" altLang="ru-RU" sz="2400" dirty="0" smtClean="0"/>
              <a:t>контрагентом </a:t>
            </a:r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звонки </a:t>
            </a:r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встречи </a:t>
            </a:r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контракты </a:t>
            </a:r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продажи</a:t>
            </a:r>
            <a:endParaRPr lang="ru-RU" altLang="ru-RU" sz="2200" dirty="0"/>
          </a:p>
          <a:p>
            <a:endParaRPr lang="ru-RU" dirty="0"/>
          </a:p>
        </p:txBody>
      </p:sp>
      <p:pic>
        <p:nvPicPr>
          <p:cNvPr id="2050" name="Picture 2" descr="http://1cpoly.ru/i/newcont/ip-phone-poly2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3" y="3585592"/>
            <a:ext cx="6408712" cy="37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sz="2400" dirty="0"/>
              <a:t>Оповещение </a:t>
            </a:r>
            <a:r>
              <a:rPr lang="ru-RU" altLang="ru-RU" sz="2400" dirty="0" smtClean="0"/>
              <a:t>пользователей</a:t>
            </a:r>
            <a:endParaRPr lang="ru-RU" altLang="ru-RU" sz="2400" dirty="0"/>
          </a:p>
          <a:p>
            <a:pPr lvl="1">
              <a:spcBef>
                <a:spcPts val="27"/>
              </a:spcBef>
            </a:pPr>
            <a:r>
              <a:rPr lang="ru-RU" altLang="ru-RU" sz="2200" dirty="0"/>
              <a:t>Поступление заказа на склад</a:t>
            </a:r>
          </a:p>
          <a:p>
            <a:pPr lvl="1">
              <a:spcBef>
                <a:spcPts val="27"/>
              </a:spcBef>
            </a:pPr>
            <a:r>
              <a:rPr lang="ru-RU" altLang="ru-RU" sz="2200" dirty="0"/>
              <a:t>Незакрытая кассовая </a:t>
            </a:r>
            <a:r>
              <a:rPr lang="ru-RU" altLang="ru-RU" sz="2200" dirty="0" smtClean="0"/>
              <a:t>смена</a:t>
            </a:r>
            <a:endParaRPr lang="ru-RU" altLang="ru-RU" sz="2200" dirty="0"/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Появление </a:t>
            </a:r>
            <a:r>
              <a:rPr lang="ru-RU" altLang="ru-RU" sz="2200" dirty="0"/>
              <a:t>новой </a:t>
            </a:r>
            <a:r>
              <a:rPr lang="ru-RU" altLang="ru-RU" sz="2200" dirty="0" smtClean="0"/>
              <a:t>заявки на оплату</a:t>
            </a:r>
          </a:p>
          <a:p>
            <a:pPr lvl="1">
              <a:spcBef>
                <a:spcPts val="27"/>
              </a:spcBef>
            </a:pPr>
            <a:r>
              <a:rPr lang="ru-RU" sz="2200" dirty="0" smtClean="0"/>
              <a:t>Автоматический резерв из </a:t>
            </a:r>
            <a:r>
              <a:rPr lang="ru-RU" sz="2200" dirty="0"/>
              <a:t>ожидаемого прихода </a:t>
            </a:r>
            <a:r>
              <a:rPr lang="ru-RU" sz="2200" dirty="0" smtClean="0"/>
              <a:t>при поступлении </a:t>
            </a:r>
            <a:r>
              <a:rPr lang="ru-RU" sz="2200" dirty="0"/>
              <a:t>на склад</a:t>
            </a:r>
            <a:endParaRPr lang="ru-RU" altLang="ru-RU" sz="2200" dirty="0" smtClean="0"/>
          </a:p>
          <a:p>
            <a:pPr lvl="1">
              <a:spcBef>
                <a:spcPts val="27"/>
              </a:spcBef>
            </a:pPr>
            <a:r>
              <a:rPr lang="ru-RU" altLang="ru-RU" sz="2200" dirty="0" smtClean="0"/>
              <a:t>Появление новых задач</a:t>
            </a:r>
          </a:p>
          <a:p>
            <a:pPr lvl="1">
              <a:spcBef>
                <a:spcPts val="27"/>
              </a:spcBef>
            </a:pPr>
            <a:endParaRPr lang="ru-RU" altLang="ru-RU" sz="2200" dirty="0" smtClean="0"/>
          </a:p>
          <a:p>
            <a:pPr lvl="1">
              <a:spcBef>
                <a:spcPts val="27"/>
              </a:spcBef>
            </a:pPr>
            <a:endParaRPr lang="ru-RU" altLang="ru-RU" sz="2200" dirty="0" smtClean="0"/>
          </a:p>
          <a:p>
            <a:pPr lvl="1">
              <a:spcBef>
                <a:spcPts val="27"/>
              </a:spcBef>
            </a:pPr>
            <a:endParaRPr lang="ru-RU" altLang="ru-RU" sz="2200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7" y="4692228"/>
            <a:ext cx="9005239" cy="23268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05681" y="162564"/>
            <a:ext cx="7609210" cy="1153161"/>
          </a:xfrm>
        </p:spPr>
        <p:txBody>
          <a:bodyPr/>
          <a:lstStyle/>
          <a:p>
            <a:r>
              <a:rPr lang="ru-RU" dirty="0"/>
              <a:t>Использование Системы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3008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62564"/>
            <a:ext cx="7177162" cy="1153161"/>
          </a:xfrm>
        </p:spPr>
        <p:txBody>
          <a:bodyPr/>
          <a:lstStyle/>
          <a:p>
            <a:r>
              <a:rPr lang="ru-RU" dirty="0"/>
              <a:t>Использование Системы Взаимодействия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Обновление </a:t>
            </a:r>
            <a:r>
              <a:rPr lang="ru-RU" dirty="0"/>
              <a:t>состояния прохождения бизнес-процессов по </a:t>
            </a:r>
            <a:r>
              <a:rPr lang="ru-RU" dirty="0" smtClean="0"/>
              <a:t>собственным схемам</a:t>
            </a:r>
          </a:p>
          <a:p>
            <a:r>
              <a:rPr lang="ru-RU" dirty="0" smtClean="0"/>
              <a:t>Совместное редактирование схем бизнес-процессов</a:t>
            </a:r>
            <a:endParaRPr lang="ru-RU" dirty="0"/>
          </a:p>
        </p:txBody>
      </p:sp>
      <p:pic>
        <p:nvPicPr>
          <p:cNvPr id="5" name="Рисунок 4" descr="https://forum.infostart.ru/upload/forum/upload/94c/94cf5c4651c6cc1c20b297a520b12f0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7" y="3053184"/>
            <a:ext cx="805386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3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15184" y="1425353"/>
            <a:ext cx="9641591" cy="1872208"/>
          </a:xfrm>
        </p:spPr>
        <p:txBody>
          <a:bodyPr/>
          <a:lstStyle/>
          <a:p>
            <a:pPr>
              <a:spcBef>
                <a:spcPts val="27"/>
              </a:spcBef>
            </a:pPr>
            <a:r>
              <a:rPr lang="ru-RU" altLang="ru-RU" sz="2100" dirty="0" smtClean="0"/>
              <a:t>Мониторинг </a:t>
            </a:r>
            <a:r>
              <a:rPr lang="ru-RU" altLang="ru-RU" sz="2100" dirty="0"/>
              <a:t>состояния оборудования</a:t>
            </a:r>
          </a:p>
          <a:p>
            <a:pPr lvl="1">
              <a:spcBef>
                <a:spcPts val="27"/>
              </a:spcBef>
            </a:pPr>
            <a:r>
              <a:rPr lang="ru-RU" altLang="ru-RU" sz="1900" dirty="0"/>
              <a:t>С удаленных устройств поступают логи изменений состояния</a:t>
            </a:r>
          </a:p>
          <a:p>
            <a:pPr lvl="1">
              <a:spcBef>
                <a:spcPts val="27"/>
              </a:spcBef>
            </a:pPr>
            <a:r>
              <a:rPr lang="ru-RU" altLang="ru-RU" sz="1900" dirty="0"/>
              <a:t>В случае критического события в чат приходит подробное описание ошибки</a:t>
            </a:r>
          </a:p>
          <a:p>
            <a:pPr lvl="1">
              <a:spcBef>
                <a:spcPts val="27"/>
              </a:spcBef>
            </a:pPr>
            <a:r>
              <a:rPr lang="ru-RU" altLang="ru-RU" sz="1900" dirty="0"/>
              <a:t>Пользователи в чат добавляются автоматически в зависимости от ролей</a:t>
            </a:r>
          </a:p>
          <a:p>
            <a:pPr lvl="1">
              <a:spcBef>
                <a:spcPts val="27"/>
              </a:spcBef>
            </a:pP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3" y="3513584"/>
            <a:ext cx="1495551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3" y="4701716"/>
            <a:ext cx="1495551" cy="864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3" y="5889848"/>
            <a:ext cx="1495551" cy="864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58" y="3993369"/>
            <a:ext cx="831313" cy="831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19" y="4860907"/>
            <a:ext cx="831313" cy="831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29" y="5769225"/>
            <a:ext cx="831313" cy="831313"/>
          </a:xfrm>
          <a:prstGeom prst="rect">
            <a:avLst/>
          </a:prstGeom>
        </p:spPr>
      </p:pic>
      <p:pic>
        <p:nvPicPr>
          <p:cNvPr id="1026" name="Picture 2" descr="D:\Peter\01 Projects\Images\gear-png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14" y="4697173"/>
            <a:ext cx="1158780" cy="11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76" y="4309629"/>
            <a:ext cx="3630533" cy="21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 bwMode="auto">
          <a:xfrm>
            <a:off x="1765424" y="5048093"/>
            <a:ext cx="724822" cy="519675"/>
          </a:xfrm>
          <a:prstGeom prst="rightArrow">
            <a:avLst/>
          </a:prstGeom>
          <a:solidFill>
            <a:schemeClr val="bg1"/>
          </a:solidFill>
          <a:ln w="444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3654251" y="5048093"/>
            <a:ext cx="724822" cy="519675"/>
          </a:xfrm>
          <a:prstGeom prst="rightArrow">
            <a:avLst/>
          </a:prstGeom>
          <a:solidFill>
            <a:schemeClr val="bg1"/>
          </a:solidFill>
          <a:ln w="444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/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5621717" y="5048093"/>
            <a:ext cx="724822" cy="519675"/>
          </a:xfrm>
          <a:prstGeom prst="rightArrow">
            <a:avLst/>
          </a:prstGeom>
          <a:solidFill>
            <a:schemeClr val="bg1"/>
          </a:solidFill>
          <a:ln w="444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805681" y="162564"/>
            <a:ext cx="7105154" cy="1153161"/>
          </a:xfrm>
        </p:spPr>
        <p:txBody>
          <a:bodyPr/>
          <a:lstStyle/>
          <a:p>
            <a:r>
              <a:rPr lang="ru-RU" dirty="0"/>
              <a:t>Использование Системы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3457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3043132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/>
              <a:t>РАСШИРЕНИЯ</a:t>
            </a:r>
          </a:p>
        </p:txBody>
      </p:sp>
    </p:spTree>
    <p:extLst>
      <p:ext uri="{BB962C8B-B14F-4D97-AF65-F5344CB8AC3E}">
        <p14:creationId xmlns:p14="http://schemas.microsoft.com/office/powerpoint/2010/main" val="17017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35"/>
          <p:cNvGrpSpPr>
            <a:grpSpLocks noChangeAspect="1"/>
          </p:cNvGrpSpPr>
          <p:nvPr/>
        </p:nvGrpSpPr>
        <p:grpSpPr bwMode="auto">
          <a:xfrm>
            <a:off x="476987" y="2924587"/>
            <a:ext cx="1798984" cy="1701412"/>
            <a:chOff x="232336" y="2995799"/>
            <a:chExt cx="1960932" cy="1856534"/>
          </a:xfrm>
        </p:grpSpPr>
        <p:pic>
          <p:nvPicPr>
            <p:cNvPr id="63" name="Рисунок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2336" y="2995799"/>
              <a:ext cx="1960932" cy="185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37"/>
            <p:cNvSpPr txBox="1">
              <a:spLocks noChangeArrowheads="1"/>
            </p:cNvSpPr>
            <p:nvPr/>
          </p:nvSpPr>
          <p:spPr bwMode="auto">
            <a:xfrm>
              <a:off x="309368" y="3571436"/>
              <a:ext cx="1656183" cy="705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Типовая конфигурация</a:t>
              </a:r>
              <a:b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версия 1.0</a:t>
              </a: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 bwMode="auto">
          <a:xfrm>
            <a:off x="3157080" y="1650154"/>
            <a:ext cx="2045221" cy="3123185"/>
            <a:chOff x="2992717" y="1578619"/>
            <a:chExt cx="2230895" cy="3409019"/>
          </a:xfrm>
        </p:grpSpPr>
        <p:grpSp>
          <p:nvGrpSpPr>
            <p:cNvPr id="66" name="Группа 39"/>
            <p:cNvGrpSpPr>
              <a:grpSpLocks/>
            </p:cNvGrpSpPr>
            <p:nvPr/>
          </p:nvGrpSpPr>
          <p:grpSpPr bwMode="auto">
            <a:xfrm>
              <a:off x="2992717" y="1578619"/>
              <a:ext cx="2230895" cy="3409019"/>
              <a:chOff x="2327717" y="1578619"/>
              <a:chExt cx="2230895" cy="3409019"/>
            </a:xfrm>
          </p:grpSpPr>
          <p:pic>
            <p:nvPicPr>
              <p:cNvPr id="68" name="Рисунок 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96142" y="1578619"/>
                <a:ext cx="2162470" cy="3409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TextBox 42"/>
              <p:cNvSpPr txBox="1">
                <a:spLocks noChangeArrowheads="1"/>
              </p:cNvSpPr>
              <p:nvPr/>
            </p:nvSpPr>
            <p:spPr bwMode="auto">
              <a:xfrm>
                <a:off x="2327717" y="3564102"/>
                <a:ext cx="1656182" cy="705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Типовая конфигурация</a:t>
                </a:r>
                <a:br>
                  <a:rPr lang="ru-RU" altLang="ru-RU" sz="12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ru-RU" altLang="ru-RU" sz="12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версия 1.0</a:t>
                </a:r>
              </a:p>
            </p:txBody>
          </p:sp>
        </p:grpSp>
        <p:sp>
          <p:nvSpPr>
            <p:cNvPr id="67" name="TextBox 40"/>
            <p:cNvSpPr txBox="1">
              <a:spLocks noChangeArrowheads="1"/>
            </p:cNvSpPr>
            <p:nvPr/>
          </p:nvSpPr>
          <p:spPr bwMode="auto">
            <a:xfrm>
              <a:off x="3239963" y="1872276"/>
              <a:ext cx="1656182" cy="33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1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Расширение</a:t>
              </a:r>
              <a:endParaRPr lang="ru-RU" altLang="ru-RU" sz="17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0" name="Группа 69"/>
          <p:cNvGrpSpPr>
            <a:grpSpLocks noChangeAspect="1"/>
          </p:cNvGrpSpPr>
          <p:nvPr/>
        </p:nvGrpSpPr>
        <p:grpSpPr bwMode="auto">
          <a:xfrm>
            <a:off x="2059029" y="3172567"/>
            <a:ext cx="1316386" cy="878841"/>
            <a:chOff x="1690385" y="3239529"/>
            <a:chExt cx="1233621" cy="823186"/>
          </a:xfrm>
        </p:grpSpPr>
        <p:sp>
          <p:nvSpPr>
            <p:cNvPr id="71" name="Стрелка вправо 70"/>
            <p:cNvSpPr/>
            <p:nvPr/>
          </p:nvSpPr>
          <p:spPr>
            <a:xfrm>
              <a:off x="1980877" y="3577368"/>
              <a:ext cx="592095" cy="485347"/>
            </a:xfrm>
            <a:prstGeom prst="rightArrow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ru-RU" sz="1900" kern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TextBox 45"/>
            <p:cNvSpPr txBox="1">
              <a:spLocks noChangeArrowheads="1"/>
            </p:cNvSpPr>
            <p:nvPr/>
          </p:nvSpPr>
          <p:spPr bwMode="auto">
            <a:xfrm>
              <a:off x="1690385" y="3239529"/>
              <a:ext cx="1233621" cy="33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17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Изменения</a:t>
              </a:r>
            </a:p>
          </p:txBody>
        </p:sp>
      </p:grpSp>
      <p:grpSp>
        <p:nvGrpSpPr>
          <p:cNvPr id="73" name="Группа 72"/>
          <p:cNvGrpSpPr>
            <a:grpSpLocks noChangeAspect="1"/>
          </p:cNvGrpSpPr>
          <p:nvPr/>
        </p:nvGrpSpPr>
        <p:grpSpPr bwMode="auto">
          <a:xfrm>
            <a:off x="5116086" y="1258906"/>
            <a:ext cx="1798983" cy="1701412"/>
            <a:chOff x="5131418" y="1016726"/>
            <a:chExt cx="1934923" cy="1831910"/>
          </a:xfrm>
        </p:grpSpPr>
        <p:pic>
          <p:nvPicPr>
            <p:cNvPr id="74" name="Рисунок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1418" y="1016726"/>
              <a:ext cx="1934923" cy="183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48"/>
            <p:cNvSpPr txBox="1">
              <a:spLocks noChangeArrowheads="1"/>
            </p:cNvSpPr>
            <p:nvPr/>
          </p:nvSpPr>
          <p:spPr bwMode="auto">
            <a:xfrm>
              <a:off x="5215125" y="1621964"/>
              <a:ext cx="1656184" cy="69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Типовая конфигурация</a:t>
              </a:r>
              <a:b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altLang="ru-RU" sz="12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версия 2.0</a:t>
              </a:r>
            </a:p>
          </p:txBody>
        </p:sp>
      </p:grpSp>
      <p:sp>
        <p:nvSpPr>
          <p:cNvPr id="76" name="Стрелка вправо 75"/>
          <p:cNvSpPr>
            <a:spLocks noChangeAspect="1"/>
          </p:cNvSpPr>
          <p:nvPr/>
        </p:nvSpPr>
        <p:spPr>
          <a:xfrm>
            <a:off x="5364264" y="3710645"/>
            <a:ext cx="1446307" cy="442928"/>
          </a:xfrm>
          <a:prstGeom prst="rightArrow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7548" tIns="48774" rIns="97548" bIns="48774" anchor="ctr"/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ru-RU" sz="1900" kern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Стрелка углом 76"/>
          <p:cNvSpPr>
            <a:spLocks noChangeAspect="1"/>
          </p:cNvSpPr>
          <p:nvPr/>
        </p:nvSpPr>
        <p:spPr>
          <a:xfrm flipV="1">
            <a:off x="5963825" y="2774748"/>
            <a:ext cx="814487" cy="864098"/>
          </a:xfrm>
          <a:prstGeom prst="bentArrow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7548" tIns="48774" rIns="97548" bIns="48774" anchor="ctr"/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ru-RU" sz="1900" ker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TextBox 77"/>
          <p:cNvSpPr txBox="1">
            <a:spLocks noChangeAspect="1"/>
          </p:cNvSpPr>
          <p:nvPr/>
        </p:nvSpPr>
        <p:spPr>
          <a:xfrm>
            <a:off x="4955118" y="4313726"/>
            <a:ext cx="2017416" cy="919226"/>
          </a:xfrm>
          <a:prstGeom prst="rect">
            <a:avLst/>
          </a:prstGeom>
          <a:noFill/>
        </p:spPr>
        <p:txBody>
          <a:bodyPr lIns="97548" tIns="48774" rIns="97548" bIns="48774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Автоматическое объединение </a:t>
            </a:r>
            <a:r>
              <a:rPr lang="ru-RU" sz="1900" kern="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900" kern="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1900" kern="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xtBox 78"/>
          <p:cNvSpPr txBox="1">
            <a:spLocks noChangeAspect="1" noChangeArrowheads="1"/>
          </p:cNvSpPr>
          <p:nvPr/>
        </p:nvSpPr>
        <p:spPr bwMode="auto">
          <a:xfrm>
            <a:off x="3258712" y="2692273"/>
            <a:ext cx="1768415" cy="31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48" tIns="48774" rIns="97548" bIns="4877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Изменения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7094505" y="1653217"/>
            <a:ext cx="1984616" cy="3120122"/>
            <a:chOff x="6954290" y="2358067"/>
            <a:chExt cx="1984616" cy="3120122"/>
          </a:xfrm>
        </p:grpSpPr>
        <p:grpSp>
          <p:nvGrpSpPr>
            <p:cNvPr id="81" name="Группа 80"/>
            <p:cNvGrpSpPr>
              <a:grpSpLocks noChangeAspect="1"/>
            </p:cNvGrpSpPr>
            <p:nvPr/>
          </p:nvGrpSpPr>
          <p:grpSpPr bwMode="auto">
            <a:xfrm>
              <a:off x="6954290" y="2358067"/>
              <a:ext cx="1984616" cy="3120122"/>
              <a:chOff x="3235635" y="1581586"/>
              <a:chExt cx="2162378" cy="3399535"/>
            </a:xfrm>
          </p:grpSpPr>
          <p:grpSp>
            <p:nvGrpSpPr>
              <p:cNvPr id="83" name="Группа 31"/>
              <p:cNvGrpSpPr>
                <a:grpSpLocks/>
              </p:cNvGrpSpPr>
              <p:nvPr/>
            </p:nvGrpSpPr>
            <p:grpSpPr bwMode="auto">
              <a:xfrm>
                <a:off x="3235635" y="1581586"/>
                <a:ext cx="2162378" cy="3399535"/>
                <a:chOff x="2570635" y="1581586"/>
                <a:chExt cx="2162378" cy="3399535"/>
              </a:xfrm>
            </p:grpSpPr>
            <p:pic>
              <p:nvPicPr>
                <p:cNvPr id="85" name="Рисунок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575071" y="1581586"/>
                  <a:ext cx="2157942" cy="33995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6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2570635" y="3576248"/>
                  <a:ext cx="1656184" cy="704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ru-RU" altLang="ru-RU" sz="1200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Типовая конфигурация</a:t>
                  </a:r>
                  <a:br>
                    <a:rPr lang="ru-RU" altLang="ru-RU" sz="1200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ru-RU" altLang="ru-RU" sz="1200" dirty="0">
                      <a:solidFill>
                        <a:srgbClr val="000000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версия 2.0</a:t>
                  </a:r>
                </a:p>
              </p:txBody>
            </p:sp>
          </p:grpSp>
          <p:sp>
            <p:nvSpPr>
              <p:cNvPr id="84" name="TextBox 32"/>
              <p:cNvSpPr txBox="1">
                <a:spLocks noChangeArrowheads="1"/>
              </p:cNvSpPr>
              <p:nvPr/>
            </p:nvSpPr>
            <p:spPr bwMode="auto">
              <a:xfrm>
                <a:off x="3412281" y="1856844"/>
                <a:ext cx="1656183" cy="653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ru-RU" altLang="ru-RU" sz="1400" dirty="0">
                    <a:solidFill>
                      <a:srgbClr val="FFFFFF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Расширение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ru-RU" altLang="ru-RU" sz="1900" dirty="0">
                  <a:solidFill>
                    <a:srgbClr val="5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2" name="TextBox 81"/>
            <p:cNvSpPr txBox="1">
              <a:spLocks noChangeAspect="1" noChangeArrowheads="1"/>
            </p:cNvSpPr>
            <p:nvPr/>
          </p:nvSpPr>
          <p:spPr bwMode="auto">
            <a:xfrm>
              <a:off x="7031519" y="3380657"/>
              <a:ext cx="1768415" cy="313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548" tIns="48774" rIns="97548" bIns="48774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ru-RU" altLang="ru-RU" sz="1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Изменения</a:t>
              </a:r>
            </a:p>
          </p:txBody>
        </p:sp>
      </p:grpSp>
      <p:sp>
        <p:nvSpPr>
          <p:cNvPr id="87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5147716" cy="1153161"/>
          </a:xfrm>
        </p:spPr>
        <p:txBody>
          <a:bodyPr/>
          <a:lstStyle/>
          <a:p>
            <a:r>
              <a:rPr lang="ru-RU" dirty="0" smtClean="0"/>
              <a:t>Расширения</a:t>
            </a:r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1470677" y="4204029"/>
            <a:ext cx="6862822" cy="2955699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7E97AD">
                <a:lumMod val="60000"/>
                <a:lumOff val="40000"/>
              </a:srgbClr>
            </a:solidFill>
            <a:round/>
            <a:headEnd/>
            <a:tailEnd/>
          </a:ln>
          <a:effectLst/>
          <a:extLst/>
        </p:spPr>
        <p:txBody>
          <a:bodyPr lIns="104051" tIns="52026" rIns="104051" bIns="52026" anchor="t" anchorCtr="0"/>
          <a:lstStyle/>
          <a:p>
            <a:pPr marL="182886" indent="-182886" defTabSz="975390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600"/>
              </a:spcAft>
              <a:buFontTx/>
              <a:buChar char="-"/>
            </a:pPr>
            <a:r>
              <a:rPr lang="ru-RU" sz="2400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Легкий переход на новые версии типовых конфигураций</a:t>
            </a:r>
            <a:endParaRPr lang="ru-RU" sz="2400" kern="0" dirty="0">
              <a:solidFill>
                <a:srgbClr val="000000">
                  <a:lumMod val="95000"/>
                  <a:lumOff val="5000"/>
                </a:srgbClr>
              </a:solidFill>
              <a:latin typeface="Arial" panose="020B0604020202020204" pitchFamily="34" charset="0"/>
            </a:endParaRPr>
          </a:p>
          <a:p>
            <a:pPr marL="182886" indent="-182886" defTabSz="975390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600"/>
              </a:spcAft>
              <a:buFontTx/>
              <a:buChar char="-"/>
            </a:pPr>
            <a:r>
              <a:rPr lang="ru-RU" sz="2400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Разделение </a:t>
            </a:r>
            <a:r>
              <a:rPr lang="ru-RU" sz="2400" kern="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кастомизаций</a:t>
            </a:r>
            <a:r>
              <a:rPr lang="ru-RU" sz="2400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 по областям данных</a:t>
            </a:r>
          </a:p>
          <a:p>
            <a:pPr marL="670627" lvl="1" indent="-182886" defTabSz="975390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600"/>
              </a:spcAft>
              <a:buFontTx/>
              <a:buChar char="-"/>
            </a:pPr>
            <a:r>
              <a:rPr lang="ru-RU" sz="2400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В одной инфобазе разные пользователи используют разные </a:t>
            </a:r>
            <a:r>
              <a:rPr lang="ru-RU" sz="2400" kern="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кастомизации</a:t>
            </a:r>
            <a:endParaRPr lang="ru-RU" sz="2400" kern="0" dirty="0">
              <a:solidFill>
                <a:srgbClr val="000000">
                  <a:lumMod val="95000"/>
                  <a:lumOff val="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90" y="3028909"/>
            <a:ext cx="4950396" cy="39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расширений (8.3.14)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137320"/>
            <a:ext cx="9526407" cy="5899457"/>
          </a:xfrm>
        </p:spPr>
        <p:txBody>
          <a:bodyPr/>
          <a:lstStyle/>
          <a:p>
            <a:r>
              <a:rPr lang="ru-RU" dirty="0" smtClean="0"/>
              <a:t>Собственные параметры </a:t>
            </a:r>
            <a:r>
              <a:rPr lang="ru-RU" dirty="0"/>
              <a:t>сеанса </a:t>
            </a:r>
            <a:endParaRPr lang="ru-RU" dirty="0" smtClean="0"/>
          </a:p>
          <a:p>
            <a:r>
              <a:rPr lang="ru-RU" dirty="0"/>
              <a:t>Собственные </a:t>
            </a:r>
            <a:r>
              <a:rPr lang="ru-RU" dirty="0" smtClean="0"/>
              <a:t>значения </a:t>
            </a:r>
            <a:r>
              <a:rPr lang="ru-RU" dirty="0"/>
              <a:t>перечислений</a:t>
            </a:r>
          </a:p>
          <a:p>
            <a:r>
              <a:rPr lang="ru-RU" dirty="0"/>
              <a:t>Комментарии к объектам в расширении</a:t>
            </a:r>
          </a:p>
          <a:p>
            <a:r>
              <a:rPr lang="ru-RU" dirty="0"/>
              <a:t>Упрощение работы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расширениями </a:t>
            </a:r>
            <a:r>
              <a:rPr lang="ru-RU" dirty="0" smtClean="0"/>
              <a:t>формы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859" y="6996080"/>
            <a:ext cx="5322291" cy="264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https://wonderland.v8.1c.ru/blog/razvitie-mekhanizma-rasshireniy-konfiguratsii-14</a:t>
            </a:r>
            <a:r>
              <a:rPr lang="en-US" sz="1100" dirty="0" smtClean="0">
                <a:hlinkClick r:id="rId3"/>
              </a:rPr>
              <a:t>/</a:t>
            </a:r>
            <a:r>
              <a:rPr lang="ru-RU" sz="1100" dirty="0" smtClean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704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расширений (8.3.15)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935293"/>
            <a:ext cx="9526407" cy="5899457"/>
          </a:xfrm>
        </p:spPr>
        <p:txBody>
          <a:bodyPr/>
          <a:lstStyle/>
          <a:p>
            <a:r>
              <a:rPr lang="ru-RU" dirty="0"/>
              <a:t>Упрощение поддержки небольших изменений в </a:t>
            </a:r>
            <a:r>
              <a:rPr lang="ru-RU" dirty="0" smtClean="0"/>
              <a:t>методах</a:t>
            </a:r>
          </a:p>
          <a:p>
            <a:pPr lvl="1"/>
            <a:r>
              <a:rPr lang="ru-RU" dirty="0" smtClean="0"/>
              <a:t>Раньше: вызов своего кода в стандартном методе:</a:t>
            </a:r>
          </a:p>
          <a:p>
            <a:pPr lvl="2"/>
            <a:r>
              <a:rPr lang="ru-RU" dirty="0" smtClean="0"/>
              <a:t>Перед</a:t>
            </a:r>
          </a:p>
          <a:p>
            <a:pPr lvl="2"/>
            <a:r>
              <a:rPr lang="ru-RU" dirty="0" smtClean="0"/>
              <a:t>После</a:t>
            </a:r>
          </a:p>
          <a:p>
            <a:pPr lvl="2"/>
            <a:r>
              <a:rPr lang="ru-RU" dirty="0" smtClean="0"/>
              <a:t>Вместо</a:t>
            </a:r>
          </a:p>
          <a:p>
            <a:pPr lvl="1"/>
            <a:r>
              <a:rPr lang="ru-RU" dirty="0" smtClean="0"/>
              <a:t>8.3.15: добавление </a:t>
            </a:r>
            <a:r>
              <a:rPr lang="ru-RU" dirty="0"/>
              <a:t>своего кода </a:t>
            </a:r>
            <a:r>
              <a:rPr lang="ru-RU" dirty="0" smtClean="0"/>
              <a:t>в середину стандартного метод </a:t>
            </a:r>
          </a:p>
          <a:p>
            <a:pPr lvl="2"/>
            <a:r>
              <a:rPr lang="ru-RU" dirty="0" err="1" smtClean="0"/>
              <a:t>ИзменениеИКонтроль</a:t>
            </a:r>
            <a:endParaRPr lang="ru-RU" dirty="0" smtClean="0"/>
          </a:p>
          <a:p>
            <a:pPr lvl="1"/>
            <a:r>
              <a:rPr lang="ru-RU" dirty="0" smtClean="0"/>
              <a:t>Пример: стандартный метод отправляет е-мейл</a:t>
            </a:r>
          </a:p>
          <a:p>
            <a:pPr lvl="2"/>
            <a:r>
              <a:rPr lang="ru-RU" dirty="0" smtClean="0"/>
              <a:t>Добавляем в середину метода код, меняющий срочность письма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859" y="6996080"/>
            <a:ext cx="5322291" cy="278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smtClean="0">
                <a:hlinkClick r:id="rId2"/>
              </a:rPr>
              <a:t>wonderland.v8.1c.ru/blog/razvitie-mekhanizma-rasshireniy-konfiguratsii-1</a:t>
            </a:r>
            <a:r>
              <a:rPr lang="ru-RU" sz="1100" dirty="0" smtClean="0">
                <a:hlinkClick r:id="rId2"/>
              </a:rPr>
              <a:t>5</a:t>
            </a:r>
            <a:r>
              <a:rPr lang="en-US" sz="1100" dirty="0" smtClean="0">
                <a:hlinkClick r:id="rId2"/>
              </a:rPr>
              <a:t>/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026" name="Picture 2" descr="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3" y="4953744"/>
            <a:ext cx="357056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расширений (8.3.15)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6053" y="1020357"/>
            <a:ext cx="10452311" cy="5899457"/>
          </a:xfrm>
        </p:spPr>
        <p:txBody>
          <a:bodyPr/>
          <a:lstStyle/>
          <a:p>
            <a:r>
              <a:rPr lang="ru-RU" dirty="0" smtClean="0"/>
              <a:t>Переименование объекта типовой конфигурации</a:t>
            </a:r>
          </a:p>
          <a:p>
            <a:pPr lvl="1"/>
            <a:r>
              <a:rPr lang="ru-RU" dirty="0" smtClean="0"/>
              <a:t>Ранее:</a:t>
            </a:r>
          </a:p>
          <a:p>
            <a:pPr lvl="2"/>
            <a:r>
              <a:rPr lang="ru-RU" dirty="0" smtClean="0"/>
              <a:t>Если объект заимствован в расширении – переименовать вручную </a:t>
            </a:r>
          </a:p>
          <a:p>
            <a:pPr lvl="1"/>
            <a:r>
              <a:rPr lang="ru-RU" dirty="0" smtClean="0"/>
              <a:t>8.3.15:</a:t>
            </a:r>
          </a:p>
          <a:p>
            <a:pPr lvl="2"/>
            <a:r>
              <a:rPr lang="ru-RU" dirty="0" smtClean="0"/>
              <a:t>Проверка на переименование объектов</a:t>
            </a:r>
          </a:p>
          <a:p>
            <a:pPr lvl="2"/>
            <a:r>
              <a:rPr lang="ru-RU" dirty="0" smtClean="0"/>
              <a:t>Автоматическое переименование объекта в расширении</a:t>
            </a:r>
          </a:p>
          <a:p>
            <a:r>
              <a:rPr lang="ru-RU" dirty="0"/>
              <a:t>Облегчение подключения «универсальных» расширений</a:t>
            </a:r>
          </a:p>
          <a:p>
            <a:pPr lvl="1"/>
            <a:r>
              <a:rPr lang="ru-RU" dirty="0" smtClean="0"/>
              <a:t>Расширения без заимствованных объектов</a:t>
            </a:r>
          </a:p>
          <a:p>
            <a:pPr lvl="2"/>
            <a:r>
              <a:rPr lang="ru-RU" dirty="0" smtClean="0"/>
              <a:t>Например, расширение с новыми отчетами </a:t>
            </a:r>
          </a:p>
          <a:p>
            <a:pPr lvl="1"/>
            <a:r>
              <a:rPr lang="ru-RU" dirty="0" smtClean="0"/>
              <a:t>Новые сценарии</a:t>
            </a:r>
          </a:p>
          <a:p>
            <a:pPr lvl="2"/>
            <a:r>
              <a:rPr lang="ru-RU" dirty="0" smtClean="0"/>
              <a:t>Добавление расширений «простыми» пользователями (не администраторами)</a:t>
            </a:r>
          </a:p>
          <a:p>
            <a:pPr lvl="3"/>
            <a:r>
              <a:rPr lang="ru-RU" dirty="0" smtClean="0"/>
              <a:t>Например, скачанный из интернета новый набор отчетов</a:t>
            </a:r>
          </a:p>
          <a:p>
            <a:pPr lvl="2"/>
            <a:r>
              <a:rPr lang="ru-RU" dirty="0" smtClean="0"/>
              <a:t>Права на работу с новыми расширениями получают все пользователи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859" y="6996080"/>
            <a:ext cx="5322291" cy="278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smtClean="0">
                <a:hlinkClick r:id="rId2"/>
              </a:rPr>
              <a:t>wonderland.v8.1c.ru/blog/razvitie-mekhanizma-rasshireniy-konfiguratsii-1</a:t>
            </a:r>
            <a:r>
              <a:rPr lang="ru-RU" sz="1100" dirty="0" smtClean="0">
                <a:hlinkClick r:id="rId2"/>
              </a:rPr>
              <a:t>5</a:t>
            </a:r>
            <a:r>
              <a:rPr lang="en-US" sz="1100" dirty="0" smtClean="0">
                <a:hlinkClick r:id="rId2"/>
              </a:rPr>
              <a:t>/</a:t>
            </a:r>
            <a:r>
              <a:rPr lang="ru-RU" sz="1100" dirty="0" smtClean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900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Архитектура системы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" y="1141287"/>
            <a:ext cx="9580856" cy="60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расширений (8.3.16)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517" y="1020357"/>
            <a:ext cx="9480944" cy="589945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Новые объекты</a:t>
            </a:r>
          </a:p>
          <a:p>
            <a:pPr lvl="1">
              <a:spcBef>
                <a:spcPts val="0"/>
              </a:spcBef>
            </a:pPr>
            <a:r>
              <a:rPr lang="ru-RU" dirty="0"/>
              <a:t>К</a:t>
            </a:r>
            <a:r>
              <a:rPr lang="ru-RU" dirty="0" smtClean="0"/>
              <a:t>онстанты</a:t>
            </a:r>
            <a:endParaRPr lang="ru-RU" dirty="0"/>
          </a:p>
          <a:p>
            <a:pPr lvl="1">
              <a:spcBef>
                <a:spcPts val="0"/>
              </a:spcBef>
            </a:pPr>
            <a:r>
              <a:rPr lang="ru-RU" dirty="0" smtClean="0"/>
              <a:t>Функциональные опции </a:t>
            </a:r>
            <a:r>
              <a:rPr lang="ru-RU" dirty="0"/>
              <a:t>и </a:t>
            </a:r>
            <a:r>
              <a:rPr lang="ru-RU" dirty="0" smtClean="0"/>
              <a:t>параметры </a:t>
            </a:r>
            <a:r>
              <a:rPr lang="ru-RU" dirty="0"/>
              <a:t>функциональных </a:t>
            </a:r>
            <a:r>
              <a:rPr lang="ru-RU" dirty="0" smtClean="0"/>
              <a:t>опций</a:t>
            </a:r>
            <a:endParaRPr lang="ru-RU" dirty="0"/>
          </a:p>
          <a:p>
            <a:pPr lvl="1">
              <a:spcBef>
                <a:spcPts val="0"/>
              </a:spcBef>
            </a:pPr>
            <a:r>
              <a:rPr lang="ru-RU" dirty="0" smtClean="0"/>
              <a:t>Критерии отбора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Можно расширять:</a:t>
            </a:r>
          </a:p>
          <a:p>
            <a:pPr lvl="1">
              <a:spcBef>
                <a:spcPts val="0"/>
              </a:spcBef>
            </a:pPr>
            <a:r>
              <a:rPr lang="ru-RU" dirty="0"/>
              <a:t>С</a:t>
            </a:r>
            <a:r>
              <a:rPr lang="ru-RU" dirty="0" smtClean="0"/>
              <a:t>остав </a:t>
            </a:r>
            <a:r>
              <a:rPr lang="ru-RU" dirty="0"/>
              <a:t>заимствованных </a:t>
            </a:r>
            <a:r>
              <a:rPr lang="ru-RU" dirty="0" smtClean="0"/>
              <a:t>функциональных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Состав заимствованных критериев отбора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Работа с формами в расширении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В редакторе заимствованной формы измененные элементы выделены цветом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Фильтрация по измененным заимствованным </a:t>
            </a:r>
            <a:r>
              <a:rPr lang="ru-RU" dirty="0"/>
              <a:t>и </a:t>
            </a:r>
            <a:r>
              <a:rPr lang="ru-RU" dirty="0" smtClean="0"/>
              <a:t>собственным элементам формы</a:t>
            </a:r>
            <a:endParaRPr lang="ru-RU" dirty="0"/>
          </a:p>
          <a:p>
            <a:pPr lvl="1">
              <a:spcBef>
                <a:spcPts val="0"/>
              </a:spcBef>
            </a:pPr>
            <a:r>
              <a:rPr lang="ru-RU" dirty="0" smtClean="0"/>
              <a:t> </a:t>
            </a:r>
            <a:r>
              <a:rPr lang="ru-RU" dirty="0"/>
              <a:t>Фильтрация по </a:t>
            </a:r>
            <a:r>
              <a:rPr lang="ru-RU" dirty="0" smtClean="0"/>
              <a:t>измененным в расширении свойствам объектов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 lvl="1">
              <a:spcBef>
                <a:spcPts val="0"/>
              </a:spcBef>
            </a:pPr>
            <a:endParaRPr lang="ru-RU" dirty="0" smtClean="0"/>
          </a:p>
          <a:p>
            <a:pPr lvl="1">
              <a:spcBef>
                <a:spcPts val="0"/>
              </a:spcBef>
            </a:pPr>
            <a:endParaRPr lang="ru-RU" dirty="0"/>
          </a:p>
          <a:p>
            <a:pPr lvl="1">
              <a:spcBef>
                <a:spcPts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832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2373253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/>
              <a:t>ИСТОРИЯ </a:t>
            </a:r>
            <a:br>
              <a:rPr lang="ru-RU" sz="5800" b="1" dirty="0"/>
            </a:br>
            <a:r>
              <a:rPr lang="ru-RU" sz="5800" b="1" dirty="0"/>
              <a:t>ДАННЫХ</a:t>
            </a:r>
          </a:p>
        </p:txBody>
      </p:sp>
    </p:spTree>
    <p:extLst>
      <p:ext uri="{BB962C8B-B14F-4D97-AF65-F5344CB8AC3E}">
        <p14:creationId xmlns:p14="http://schemas.microsoft.com/office/powerpoint/2010/main" val="17124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241058" cy="1153161"/>
          </a:xfrm>
        </p:spPr>
        <p:txBody>
          <a:bodyPr/>
          <a:lstStyle/>
          <a:p>
            <a:r>
              <a:rPr lang="ru-RU" altLang="ru-RU" dirty="0" smtClean="0"/>
              <a:t>Механизм истории данных</a:t>
            </a:r>
            <a:r>
              <a:rPr lang="en-US" altLang="ru-RU" dirty="0" smtClean="0"/>
              <a:t> (8.3.11)</a:t>
            </a:r>
            <a:endParaRPr lang="ru-RU" altLang="ru-RU" dirty="0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15184" y="1419981"/>
            <a:ext cx="9526407" cy="5606626"/>
          </a:xfrm>
        </p:spPr>
        <p:txBody>
          <a:bodyPr/>
          <a:lstStyle/>
          <a:p>
            <a:r>
              <a:rPr lang="ru-RU" altLang="ru-RU" dirty="0" smtClean="0"/>
              <a:t>Кто, когда и как менял данные</a:t>
            </a:r>
          </a:p>
          <a:p>
            <a:r>
              <a:rPr lang="ru-RU" altLang="ru-RU" dirty="0" smtClean="0"/>
              <a:t>Восстановление данных в состояние выбранной версии </a:t>
            </a:r>
          </a:p>
          <a:p>
            <a:r>
              <a:rPr lang="ru-RU" altLang="ru-RU" dirty="0" smtClean="0"/>
              <a:t>Ранее было реализовано на уровне прикладного кода (в БСП)</a:t>
            </a:r>
          </a:p>
          <a:p>
            <a:r>
              <a:rPr lang="ru-RU" altLang="ru-RU" dirty="0" smtClean="0"/>
              <a:t>Сейчас – встроено в платформу</a:t>
            </a:r>
          </a:p>
          <a:p>
            <a:pPr lvl="1"/>
            <a:r>
              <a:rPr lang="ru-RU" altLang="ru-RU" dirty="0" smtClean="0"/>
              <a:t>Работает быстрее</a:t>
            </a:r>
          </a:p>
          <a:p>
            <a:pPr lvl="1"/>
            <a:r>
              <a:rPr lang="ru-RU" altLang="ru-RU" dirty="0" smtClean="0"/>
              <a:t>Проще в настройке</a:t>
            </a:r>
          </a:p>
          <a:p>
            <a:pPr lvl="1"/>
            <a:r>
              <a:rPr lang="ru-RU" altLang="ru-RU" dirty="0" smtClean="0"/>
              <a:t>Унифицированный интерфейс</a:t>
            </a:r>
          </a:p>
          <a:p>
            <a:r>
              <a:rPr lang="ru-RU" altLang="ru-RU" dirty="0" smtClean="0"/>
              <a:t>Использование</a:t>
            </a:r>
          </a:p>
          <a:p>
            <a:pPr lvl="1"/>
            <a:r>
              <a:rPr lang="ru-RU" altLang="ru-RU" dirty="0" smtClean="0"/>
              <a:t>Расследование инцидентов</a:t>
            </a:r>
          </a:p>
          <a:p>
            <a:pPr lvl="1"/>
            <a:r>
              <a:rPr lang="ru-RU" altLang="ru-RU" dirty="0" smtClean="0"/>
              <a:t>Исправление ошибок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3750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данных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7" y="1046111"/>
            <a:ext cx="7837021" cy="62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ED0EE7-56F2-46A4-B061-13C77B93957C}" type="slidenum">
              <a:rPr lang="ru-RU" altLang="ru-RU" smtClean="0"/>
              <a:pPr>
                <a:defRPr/>
              </a:pPr>
              <a:t>34</a:t>
            </a:fld>
            <a:endParaRPr lang="ru-RU" alt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88533" cy="74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8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ED0EE7-56F2-46A4-B061-13C77B93957C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88533" cy="74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7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053190"/>
            <a:ext cx="9516207" cy="605517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/>
              <a:t>Обработка факта восстановления версии данных (8.3.13)</a:t>
            </a:r>
            <a:endParaRPr lang="en-US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Новые объекты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Планы обмена </a:t>
            </a:r>
            <a:r>
              <a:rPr lang="en-US" dirty="0"/>
              <a:t>(8</a:t>
            </a:r>
            <a:r>
              <a:rPr lang="ru-RU" dirty="0"/>
              <a:t>.</a:t>
            </a:r>
            <a:r>
              <a:rPr lang="en-US" dirty="0"/>
              <a:t>3</a:t>
            </a:r>
            <a:r>
              <a:rPr lang="ru-RU" dirty="0"/>
              <a:t>.</a:t>
            </a:r>
            <a:r>
              <a:rPr lang="en-US" dirty="0"/>
              <a:t>13)</a:t>
            </a:r>
            <a:endParaRPr lang="ru-RU" dirty="0" smtClean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Планы видов расчета </a:t>
            </a:r>
            <a:r>
              <a:rPr lang="en-US" dirty="0"/>
              <a:t>(8</a:t>
            </a:r>
            <a:r>
              <a:rPr lang="ru-RU" dirty="0"/>
              <a:t>.</a:t>
            </a:r>
            <a:r>
              <a:rPr lang="en-US" dirty="0"/>
              <a:t>3</a:t>
            </a:r>
            <a:r>
              <a:rPr lang="ru-RU" dirty="0"/>
              <a:t>.</a:t>
            </a:r>
            <a:r>
              <a:rPr lang="en-US" dirty="0"/>
              <a:t>13</a:t>
            </a:r>
            <a:r>
              <a:rPr lang="en-US" dirty="0" smtClean="0"/>
              <a:t>)</a:t>
            </a:r>
            <a:endParaRPr lang="ru-RU" dirty="0" smtClean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Константы </a:t>
            </a:r>
            <a:r>
              <a:rPr lang="en-US" dirty="0"/>
              <a:t>(8</a:t>
            </a:r>
            <a:r>
              <a:rPr lang="ru-RU" dirty="0"/>
              <a:t>.</a:t>
            </a:r>
            <a:r>
              <a:rPr lang="en-US" dirty="0"/>
              <a:t>3</a:t>
            </a:r>
            <a:r>
              <a:rPr lang="ru-RU" dirty="0"/>
              <a:t>.</a:t>
            </a:r>
            <a:r>
              <a:rPr lang="en-US" dirty="0"/>
              <a:t>13)</a:t>
            </a:r>
            <a:endParaRPr lang="ru-RU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Переопределяемые формы </a:t>
            </a:r>
            <a:r>
              <a:rPr lang="en-US" dirty="0"/>
              <a:t>(8</a:t>
            </a:r>
            <a:r>
              <a:rPr lang="ru-RU" dirty="0"/>
              <a:t>.</a:t>
            </a:r>
            <a:r>
              <a:rPr lang="en-US" dirty="0"/>
              <a:t>3</a:t>
            </a:r>
            <a:r>
              <a:rPr lang="ru-RU" dirty="0"/>
              <a:t>.</a:t>
            </a:r>
            <a:r>
              <a:rPr lang="en-US" dirty="0"/>
              <a:t>13)</a:t>
            </a:r>
            <a:endParaRPr lang="ru-RU" dirty="0" smtClean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Основная форма истории изменений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Основная форма данных версии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ru-RU" dirty="0" smtClean="0"/>
              <a:t>Основная форма различий версий</a:t>
            </a:r>
            <a:endParaRPr lang="ru-RU" dirty="0"/>
          </a:p>
          <a:p>
            <a:pPr lvl="0">
              <a:lnSpc>
                <a:spcPct val="80000"/>
              </a:lnSpc>
            </a:pPr>
            <a:r>
              <a:rPr lang="ru-RU" dirty="0"/>
              <a:t>В форме различия версий отображается информация о перемещенных строках в табличных частях (8.3.15)</a:t>
            </a:r>
          </a:p>
          <a:p>
            <a:pPr lvl="1">
              <a:lnSpc>
                <a:spcPct val="80000"/>
              </a:lnSpc>
            </a:pPr>
            <a:r>
              <a:rPr lang="ru-RU" dirty="0"/>
              <a:t>Отображается номер строки до и после перемещения.</a:t>
            </a:r>
          </a:p>
          <a:p>
            <a:pPr lvl="0">
              <a:lnSpc>
                <a:spcPct val="80000"/>
              </a:lnSpc>
            </a:pPr>
            <a:r>
              <a:rPr lang="ru-RU" dirty="0"/>
              <a:t>Можно запрограммировать действия после того, как записана версия данных (8.3.15)</a:t>
            </a:r>
            <a:endParaRPr lang="ru-RU" sz="2000" dirty="0" smtClean="0">
              <a:hlinkClick r:id="rId2"/>
            </a:endParaRPr>
          </a:p>
          <a:p>
            <a:pPr marL="60968" indent="0">
              <a:spcBef>
                <a:spcPts val="0"/>
              </a:spcBef>
              <a:buNone/>
            </a:pP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://wonderland.v8.1c.ru/blog/razvitie-mekhanizma-istoriya-dannykh</a:t>
            </a:r>
            <a:r>
              <a:rPr lang="en-US" sz="1800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81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14708" y="2217440"/>
            <a:ext cx="9526407" cy="4819339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 smtClean="0"/>
              <a:t>МЕХАНИЗМ КОПИЙ БД</a:t>
            </a:r>
          </a:p>
          <a:p>
            <a:pPr marL="0" indent="0" algn="ctr">
              <a:buNone/>
            </a:pPr>
            <a:r>
              <a:rPr lang="ru-RU" sz="5800" b="1" dirty="0"/>
              <a:t>И</a:t>
            </a:r>
            <a:endParaRPr lang="ru-RU" sz="5800" b="1" dirty="0" smtClean="0"/>
          </a:p>
          <a:p>
            <a:pPr marL="0" indent="0" algn="ctr">
              <a:buNone/>
            </a:pPr>
            <a:r>
              <a:rPr lang="ru-RU" sz="5800" b="1" dirty="0" smtClean="0"/>
              <a:t>ДАТА АКСЕЛЕРАТОР</a:t>
            </a:r>
            <a:endParaRPr lang="ru-RU" sz="5800" b="1" dirty="0"/>
          </a:p>
        </p:txBody>
      </p:sp>
    </p:spTree>
    <p:extLst>
      <p:ext uri="{BB962C8B-B14F-4D97-AF65-F5344CB8AC3E}">
        <p14:creationId xmlns:p14="http://schemas.microsoft.com/office/powerpoint/2010/main" val="13017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217373"/>
            <a:ext cx="9753599" cy="6097827"/>
          </a:xfrm>
          <a:prstGeom prst="rect">
            <a:avLst/>
          </a:prstGeom>
        </p:spPr>
      </p:pic>
      <p:grpSp>
        <p:nvGrpSpPr>
          <p:cNvPr id="64" name="Группа 63"/>
          <p:cNvGrpSpPr/>
          <p:nvPr/>
        </p:nvGrpSpPr>
        <p:grpSpPr>
          <a:xfrm>
            <a:off x="4346741" y="6161840"/>
            <a:ext cx="2414460" cy="921702"/>
            <a:chOff x="6745294" y="5783998"/>
            <a:chExt cx="2263556" cy="864096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5294" y="5783998"/>
              <a:ext cx="2263556" cy="8640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7596336" y="5885483"/>
              <a:ext cx="1260327" cy="6405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75390">
                <a:lnSpc>
                  <a:spcPct val="100000"/>
                </a:lnSpc>
                <a:spcBef>
                  <a:spcPct val="0"/>
                </a:spcBef>
              </a:pPr>
              <a:r>
                <a:rPr lang="en-US" sz="1280" dirty="0">
                  <a:solidFill>
                    <a:srgbClr val="003399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MS SQL Server</a:t>
              </a:r>
              <a:br>
                <a:rPr lang="en-US" sz="1280" dirty="0">
                  <a:solidFill>
                    <a:srgbClr val="003399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en-US" sz="1280" dirty="0">
                  <a:solidFill>
                    <a:srgbClr val="003399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Oracle</a:t>
              </a:r>
              <a:br>
                <a:rPr lang="en-US" sz="1280" dirty="0">
                  <a:solidFill>
                    <a:srgbClr val="003399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en-US" sz="1280" dirty="0">
                  <a:solidFill>
                    <a:srgbClr val="003399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PostgreSQL</a:t>
              </a:r>
              <a:endParaRPr lang="ru-RU" sz="1280" dirty="0">
                <a:solidFill>
                  <a:srgbClr val="003399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3004388" y="6614803"/>
            <a:ext cx="1319669" cy="641719"/>
            <a:chOff x="5486838" y="6208648"/>
            <a:chExt cx="1237190" cy="601611"/>
          </a:xfrm>
        </p:grpSpPr>
        <p:cxnSp>
          <p:nvCxnSpPr>
            <p:cNvPr id="59" name="Прямая со стрелкой 58"/>
            <p:cNvCxnSpPr/>
            <p:nvPr/>
          </p:nvCxnSpPr>
          <p:spPr bwMode="auto">
            <a:xfrm>
              <a:off x="5486838" y="6208648"/>
              <a:ext cx="1237190" cy="7398"/>
            </a:xfrm>
            <a:prstGeom prst="straightConnector1">
              <a:avLst/>
            </a:prstGeom>
            <a:solidFill>
              <a:srgbClr val="F9E383">
                <a:alpha val="50000"/>
              </a:srgb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TextBox 61"/>
            <p:cNvSpPr txBox="1"/>
            <p:nvPr/>
          </p:nvSpPr>
          <p:spPr>
            <a:xfrm>
              <a:off x="5592374" y="6216046"/>
              <a:ext cx="1017770" cy="594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75390">
                <a:lnSpc>
                  <a:spcPct val="100000"/>
                </a:lnSpc>
                <a:spcBef>
                  <a:spcPct val="0"/>
                </a:spcBef>
              </a:pPr>
              <a:r>
                <a:rPr lang="ru-RU" sz="1173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 panose="020B0604020202020204" pitchFamily="34" charset="0"/>
                </a:rPr>
                <a:t>Частичная или полная копия БД</a:t>
              </a:r>
            </a:p>
          </p:txBody>
        </p:sp>
      </p:grpSp>
      <p:sp>
        <p:nvSpPr>
          <p:cNvPr id="63" name="Прямоугольник 62"/>
          <p:cNvSpPr/>
          <p:nvPr/>
        </p:nvSpPr>
        <p:spPr bwMode="auto">
          <a:xfrm>
            <a:off x="4955187" y="4803608"/>
            <a:ext cx="3283401" cy="131186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7E97AD">
                <a:lumMod val="60000"/>
                <a:lumOff val="40000"/>
              </a:srgbClr>
            </a:solidFill>
            <a:round/>
            <a:headEnd/>
            <a:tailEnd/>
          </a:ln>
          <a:effectLst/>
          <a:extLst/>
        </p:spPr>
        <p:txBody>
          <a:bodyPr lIns="104051" tIns="52026" rIns="104051" bIns="52026" anchor="t" anchorCtr="0"/>
          <a:lstStyle/>
          <a:p>
            <a:pPr marL="182886" indent="-182886" defTabSz="975390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Выполнение «тяжелых» </a:t>
            </a:r>
            <a:b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</a:b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отчетов и запросов на копии БД</a:t>
            </a:r>
          </a:p>
          <a:p>
            <a:pPr marL="182886" indent="-182886" defTabSz="975390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</a:rPr>
              <a:t>Уменьшение нагрузки на рабочую БД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805681" y="162560"/>
            <a:ext cx="7321178" cy="115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Механизм копий БД </a:t>
            </a:r>
            <a:r>
              <a:rPr kumimoji="0" lang="en-US" alt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ru-RU" alt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8.3.14, бета-версия)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217373"/>
            <a:ext cx="9753599" cy="6097827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 bwMode="auto">
          <a:xfrm>
            <a:off x="4955187" y="4118452"/>
            <a:ext cx="3283401" cy="1997021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7E97AD">
                <a:lumMod val="60000"/>
                <a:lumOff val="40000"/>
              </a:srgbClr>
            </a:solidFill>
            <a:round/>
            <a:headEnd/>
            <a:tailEnd/>
          </a:ln>
          <a:effectLst/>
          <a:extLst/>
        </p:spPr>
        <p:txBody>
          <a:bodyPr lIns="104051" tIns="52026" rIns="104051" bIns="52026" anchor="t" anchorCtr="0"/>
          <a:lstStyle/>
          <a:p>
            <a:pPr marL="182886" indent="-182886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en-US" sz="1493" kern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In-memory </a:t>
            </a: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СУБД собственной разработки</a:t>
            </a:r>
          </a:p>
          <a:p>
            <a:pPr marL="182886" indent="-182886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Ускорения формирования сложных аналитических отчетов</a:t>
            </a:r>
          </a:p>
          <a:p>
            <a:pPr marL="670581" lvl="1" indent="-182886" eaLnBrk="1" fontAlgn="auto" hangingPunct="1"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Иногда на порядки</a:t>
            </a:r>
          </a:p>
          <a:p>
            <a:pPr marL="182886" indent="-182886" eaLnBrk="1" fontAlgn="auto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FontTx/>
              <a:buChar char="-"/>
            </a:pPr>
            <a:r>
              <a:rPr lang="ru-RU" sz="1493" kern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Уменьшение нагрузки на рабочую БД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346741" y="6161840"/>
            <a:ext cx="2414460" cy="921702"/>
            <a:chOff x="6745294" y="5783998"/>
            <a:chExt cx="2263556" cy="8640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5294" y="5783998"/>
              <a:ext cx="2263556" cy="8640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96336" y="5983805"/>
              <a:ext cx="1260327" cy="4928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80" dirty="0">
                  <a:solidFill>
                    <a:srgbClr val="003399"/>
                  </a:solidFill>
                  <a:ea typeface="Segoe UI" panose="020B0502040204020203" pitchFamily="34" charset="0"/>
                  <a:cs typeface="Arial" panose="020B0604020202020204" pitchFamily="34" charset="0"/>
                </a:rPr>
                <a:t>In-memory </a:t>
              </a:r>
              <a:r>
                <a:rPr lang="ru-RU" sz="1280" dirty="0">
                  <a:solidFill>
                    <a:srgbClr val="003399"/>
                  </a:solidFill>
                  <a:ea typeface="Segoe UI" panose="020B0502040204020203" pitchFamily="34" charset="0"/>
                  <a:cs typeface="Arial" panose="020B0604020202020204" pitchFamily="34" charset="0"/>
                </a:rPr>
                <a:t>СУБД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004388" y="6614800"/>
            <a:ext cx="1319669" cy="695964"/>
            <a:chOff x="5486838" y="6208648"/>
            <a:chExt cx="1237190" cy="652466"/>
          </a:xfrm>
        </p:grpSpPr>
        <p:cxnSp>
          <p:nvCxnSpPr>
            <p:cNvPr id="30" name="Прямая со стрелкой 29"/>
            <p:cNvCxnSpPr/>
            <p:nvPr/>
          </p:nvCxnSpPr>
          <p:spPr bwMode="auto">
            <a:xfrm>
              <a:off x="5486838" y="6208648"/>
              <a:ext cx="1237190" cy="7398"/>
            </a:xfrm>
            <a:prstGeom prst="straightConnector1">
              <a:avLst/>
            </a:prstGeom>
            <a:solidFill>
              <a:srgbClr val="F9E383">
                <a:alpha val="50000"/>
              </a:srgb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>
              <a:off x="5592374" y="6216046"/>
              <a:ext cx="1017770" cy="64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73" kern="0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Частичная или полная копия БД</a:t>
              </a:r>
            </a:p>
          </p:txBody>
        </p:sp>
      </p:grp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805681" y="162560"/>
            <a:ext cx="6817122" cy="115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D20000"/>
                </a:solidFill>
                <a:latin typeface="Arial" charset="0"/>
              </a:defRPr>
            </a:lvl5pPr>
            <a:lvl6pPr marL="487741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6pPr>
            <a:lvl7pPr marL="97548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7pPr>
            <a:lvl8pPr marL="146322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8pPr>
            <a:lvl9pPr marL="195096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E2271E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Дата акселератор (8.3.14, бета-версия)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Сервер</a:t>
            </a:r>
            <a:endParaRPr lang="ru-RU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" y="1141287"/>
            <a:ext cx="9580856" cy="6099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1171080"/>
            <a:ext cx="9756774" cy="2702544"/>
          </a:xfrm>
          <a:prstGeom prst="rect">
            <a:avLst/>
          </a:prstGeom>
          <a:solidFill>
            <a:schemeClr val="bg1">
              <a:alpha val="8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-2" y="5889847"/>
            <a:ext cx="9756776" cy="1385211"/>
          </a:xfrm>
          <a:prstGeom prst="rect">
            <a:avLst/>
          </a:prstGeom>
          <a:solidFill>
            <a:schemeClr val="bg1">
              <a:alpha val="8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КОПИЙ БД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298" y="1276775"/>
            <a:ext cx="9832594" cy="391668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dirty="0" smtClean="0"/>
              <a:t>Выбор свойств объектов </a:t>
            </a:r>
            <a:r>
              <a:rPr lang="ru-RU" dirty="0"/>
              <a:t>конфигурации, которые передаются в копию </a:t>
            </a:r>
            <a:r>
              <a:rPr lang="ru-RU" dirty="0" smtClean="0"/>
              <a:t>БД (8.3.15)</a:t>
            </a:r>
          </a:p>
          <a:p>
            <a:pPr lvl="1">
              <a:spcBef>
                <a:spcPts val="600"/>
              </a:spcBef>
            </a:pPr>
            <a:r>
              <a:rPr lang="ru-RU" dirty="0"/>
              <a:t>Для ссылочных </a:t>
            </a:r>
            <a:r>
              <a:rPr lang="ru-RU" dirty="0" smtClean="0"/>
              <a:t>объектов </a:t>
            </a:r>
          </a:p>
          <a:p>
            <a:pPr lvl="2">
              <a:spcBef>
                <a:spcPts val="600"/>
              </a:spcBef>
            </a:pPr>
            <a:r>
              <a:rPr lang="ru-RU" dirty="0" smtClean="0"/>
              <a:t>Реквизиты</a:t>
            </a:r>
            <a:r>
              <a:rPr lang="ru-RU" dirty="0"/>
              <a:t>, табличные части </a:t>
            </a:r>
            <a:r>
              <a:rPr lang="ru-RU" dirty="0" smtClean="0"/>
              <a:t>и </a:t>
            </a:r>
            <a:r>
              <a:rPr lang="ru-RU" dirty="0"/>
              <a:t>реквизиты табличных </a:t>
            </a:r>
            <a:r>
              <a:rPr lang="ru-RU" dirty="0" smtClean="0"/>
              <a:t>частей</a:t>
            </a:r>
            <a:endParaRPr lang="ru-RU" dirty="0"/>
          </a:p>
          <a:p>
            <a:pPr lvl="1">
              <a:spcBef>
                <a:spcPts val="600"/>
              </a:spcBef>
            </a:pPr>
            <a:r>
              <a:rPr lang="ru-RU" dirty="0"/>
              <a:t>Для </a:t>
            </a:r>
            <a:r>
              <a:rPr lang="ru-RU" dirty="0" smtClean="0"/>
              <a:t>регистров</a:t>
            </a:r>
          </a:p>
          <a:p>
            <a:pPr lvl="2">
              <a:spcBef>
                <a:spcPts val="600"/>
              </a:spcBef>
            </a:pPr>
            <a:r>
              <a:rPr lang="ru-RU" dirty="0" smtClean="0"/>
              <a:t>Ресурсы </a:t>
            </a:r>
            <a:r>
              <a:rPr lang="ru-RU" dirty="0"/>
              <a:t>и </a:t>
            </a:r>
            <a:r>
              <a:rPr lang="ru-RU" dirty="0" smtClean="0"/>
              <a:t>реквизиты</a:t>
            </a:r>
          </a:p>
          <a:p>
            <a:pPr lvl="1">
              <a:spcBef>
                <a:spcPts val="600"/>
              </a:spcBef>
            </a:pPr>
            <a:r>
              <a:rPr lang="ru-RU" dirty="0"/>
              <a:t>Запрос, </a:t>
            </a:r>
            <a:r>
              <a:rPr lang="ru-RU" dirty="0" smtClean="0"/>
              <a:t>обращающийся  </a:t>
            </a:r>
            <a:r>
              <a:rPr lang="ru-RU" dirty="0"/>
              <a:t>к реквизитам, </a:t>
            </a:r>
            <a:r>
              <a:rPr lang="ru-RU" dirty="0" smtClean="0"/>
              <a:t>не попадающим </a:t>
            </a:r>
            <a:r>
              <a:rPr lang="ru-RU" dirty="0"/>
              <a:t>в копию,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исполняется </a:t>
            </a:r>
            <a:r>
              <a:rPr lang="ru-RU" dirty="0"/>
              <a:t>на основной базе </a:t>
            </a:r>
            <a:r>
              <a:rPr lang="ru-RU" dirty="0" smtClean="0"/>
              <a:t>данных</a:t>
            </a:r>
          </a:p>
          <a:p>
            <a:pPr>
              <a:spcBef>
                <a:spcPts val="600"/>
              </a:spcBef>
            </a:pPr>
            <a:r>
              <a:rPr lang="ru-RU" dirty="0"/>
              <a:t>Для регистров сведений и регистров накопления </a:t>
            </a:r>
            <a:r>
              <a:rPr lang="ru-RU" dirty="0" smtClean="0"/>
              <a:t>можно передавать </a:t>
            </a:r>
            <a:r>
              <a:rPr lang="ru-RU" dirty="0"/>
              <a:t>в копию не </a:t>
            </a:r>
            <a:r>
              <a:rPr lang="ru-RU" dirty="0" smtClean="0"/>
              <a:t>все данные, </a:t>
            </a:r>
            <a:r>
              <a:rPr lang="ru-RU" dirty="0"/>
              <a:t>а </a:t>
            </a:r>
            <a:r>
              <a:rPr lang="ru-RU" dirty="0" smtClean="0"/>
              <a:t>только </a:t>
            </a:r>
            <a:r>
              <a:rPr lang="ru-RU" dirty="0"/>
              <a:t>за определенный период </a:t>
            </a:r>
            <a:r>
              <a:rPr lang="ru-RU" dirty="0" smtClean="0"/>
              <a:t>времени</a:t>
            </a:r>
            <a:r>
              <a:rPr lang="ru-RU" dirty="0"/>
              <a:t> </a:t>
            </a:r>
            <a:r>
              <a:rPr lang="ru-RU" dirty="0" smtClean="0"/>
              <a:t>(8.3.15)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8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1287"/>
            <a:ext cx="9756775" cy="6099812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 bwMode="auto">
          <a:xfrm>
            <a:off x="-2" y="3873623"/>
            <a:ext cx="9756776" cy="3401435"/>
          </a:xfrm>
          <a:prstGeom prst="rect">
            <a:avLst/>
          </a:prstGeom>
          <a:solidFill>
            <a:schemeClr val="bg1">
              <a:alpha val="8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3043132"/>
            <a:ext cx="9526407" cy="3993647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 smtClean="0"/>
              <a:t>ГЛОБАЛЬНЫЙ</a:t>
            </a:r>
            <a:br>
              <a:rPr lang="ru-RU" sz="5800" b="1" dirty="0" smtClean="0"/>
            </a:br>
            <a:r>
              <a:rPr lang="ru-RU" sz="5800" b="1" dirty="0" smtClean="0"/>
              <a:t>ПОИСК</a:t>
            </a:r>
            <a:endParaRPr lang="ru-RU" sz="5800" b="1" dirty="0"/>
          </a:p>
        </p:txBody>
      </p:sp>
    </p:spTree>
    <p:extLst>
      <p:ext uri="{BB962C8B-B14F-4D97-AF65-F5344CB8AC3E}">
        <p14:creationId xmlns:p14="http://schemas.microsoft.com/office/powerpoint/2010/main" val="18401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250" y="-26988"/>
            <a:ext cx="4824413" cy="1081088"/>
          </a:xfrm>
        </p:spPr>
        <p:txBody>
          <a:bodyPr/>
          <a:lstStyle/>
          <a:p>
            <a:r>
              <a:rPr lang="ru-RU" altLang="ru-RU" smtClean="0"/>
              <a:t>Глобальный поиск (8.3.15)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07950" y="1052513"/>
            <a:ext cx="8928100" cy="2724150"/>
          </a:xfrm>
        </p:spPr>
        <p:txBody>
          <a:bodyPr/>
          <a:lstStyle/>
          <a:p>
            <a:r>
              <a:rPr lang="ru-RU" altLang="ru-RU" dirty="0" smtClean="0"/>
              <a:t>Глобальный поиск – новый механизм платформы</a:t>
            </a:r>
          </a:p>
          <a:p>
            <a:pPr lvl="1"/>
            <a:r>
              <a:rPr lang="ru-RU" altLang="ru-RU" dirty="0" smtClean="0"/>
              <a:t>Многое умеет «из коробки»</a:t>
            </a:r>
          </a:p>
          <a:p>
            <a:pPr lvl="1"/>
            <a:r>
              <a:rPr lang="ru-RU" altLang="ru-RU" dirty="0" smtClean="0"/>
              <a:t>Дополнительно настраивается программно</a:t>
            </a:r>
          </a:p>
          <a:p>
            <a:pPr lvl="1"/>
            <a:r>
              <a:rPr lang="ru-RU" altLang="ru-RU" dirty="0" smtClean="0"/>
              <a:t>Механизм, который разработчикам предстоит «распробовать»</a:t>
            </a:r>
          </a:p>
          <a:p>
            <a:pPr lvl="1"/>
            <a:r>
              <a:rPr lang="en-US" dirty="0">
                <a:hlinkClick r:id="rId2"/>
              </a:rPr>
              <a:t>https://wonderland.v8.1c.ru/blog/globalnyy-poisk/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243888" y="6597650"/>
            <a:ext cx="766762" cy="26035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466870A-4850-458F-A7CE-7ED4BC6D4F96}" type="slidenum">
              <a:rPr lang="ru-RU" altLang="ru-RU" sz="10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43</a:t>
            </a:fld>
            <a:endParaRPr lang="ru-RU" altLang="ru-RU" sz="1000" smtClean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838"/>
            <a:ext cx="9661525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4830763" y="3806825"/>
            <a:ext cx="2765425" cy="503238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03800" y="3484563"/>
            <a:ext cx="2214563" cy="28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</a:rPr>
              <a:t>Поле поиска</a:t>
            </a:r>
          </a:p>
        </p:txBody>
      </p:sp>
    </p:spTree>
    <p:extLst>
      <p:ext uri="{BB962C8B-B14F-4D97-AF65-F5344CB8AC3E}">
        <p14:creationId xmlns:p14="http://schemas.microsoft.com/office/powerpoint/2010/main" val="166181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169050" cy="1153161"/>
          </a:xfrm>
        </p:spPr>
        <p:txBody>
          <a:bodyPr/>
          <a:lstStyle/>
          <a:p>
            <a:r>
              <a:rPr lang="ru-RU" altLang="ru-RU" dirty="0" smtClean="0"/>
              <a:t>Глобальный поиск «из коробки»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 bwMode="auto">
          <a:xfrm>
            <a:off x="25400" y="980728"/>
            <a:ext cx="9731375" cy="63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771" indent="-365771"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̵"/>
              <a:defRPr sz="2133">
                <a:solidFill>
                  <a:srgbClr val="2929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92505" lvl="1" indent="-304810">
              <a:spcBef>
                <a:spcPts val="600"/>
              </a:spcBef>
              <a:buClrTx/>
              <a:buFont typeface="Segoe UI" panose="020B0502040204020203" pitchFamily="34" charset="0"/>
              <a:buChar char="̵"/>
              <a:defRPr>
                <a:solidFill>
                  <a:srgbClr val="2929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238" lvl="2" indent="-243848"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̵"/>
              <a:defRPr sz="1707">
                <a:solidFill>
                  <a:srgbClr val="2929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706933" indent="-243848">
              <a:spcBef>
                <a:spcPct val="20000"/>
              </a:spcBef>
              <a:buClr>
                <a:schemeClr val="tx1"/>
              </a:buClr>
              <a:buFont typeface="Segoe UI" panose="020B0502040204020203" pitchFamily="34" charset="0"/>
              <a:buChar char="̵"/>
              <a:defRPr sz="1493">
                <a:solidFill>
                  <a:srgbClr val="2929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629" indent="-243848">
              <a:spcBef>
                <a:spcPct val="20000"/>
              </a:spcBef>
              <a:buClr>
                <a:schemeClr val="tx1"/>
              </a:buClr>
              <a:buFont typeface="Segoe UI" panose="020B0502040204020203" pitchFamily="34" charset="0"/>
              <a:buChar char="̵"/>
              <a:defRPr sz="1280">
                <a:solidFill>
                  <a:srgbClr val="2929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682324" indent="-243848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80">
                <a:solidFill>
                  <a:srgbClr val="292929"/>
                </a:solidFill>
                <a:latin typeface="+mn-lt"/>
              </a:defRPr>
            </a:lvl6pPr>
            <a:lvl7pPr marL="3170019" indent="-243848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80">
                <a:solidFill>
                  <a:srgbClr val="292929"/>
                </a:solidFill>
                <a:latin typeface="+mn-lt"/>
              </a:defRPr>
            </a:lvl7pPr>
            <a:lvl8pPr marL="3657714" indent="-243848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80">
                <a:solidFill>
                  <a:srgbClr val="292929"/>
                </a:solidFill>
                <a:latin typeface="+mn-lt"/>
              </a:defRPr>
            </a:lvl8pPr>
            <a:lvl9pPr marL="4145410" indent="-243848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8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ru-RU" altLang="ru-RU" dirty="0"/>
              <a:t>Новый механизм поиска в платформе</a:t>
            </a:r>
          </a:p>
          <a:p>
            <a:pPr lvl="1"/>
            <a:r>
              <a:rPr lang="ru-RU" altLang="ru-RU" dirty="0"/>
              <a:t>Многое умеет «из коробки»</a:t>
            </a:r>
          </a:p>
          <a:p>
            <a:pPr lvl="1"/>
            <a:r>
              <a:rPr lang="ru-RU" altLang="ru-RU" dirty="0"/>
              <a:t>Дополнительно настраивается программно</a:t>
            </a:r>
          </a:p>
          <a:p>
            <a:r>
              <a:rPr lang="ru-RU" altLang="ru-RU" dirty="0"/>
              <a:t>«Из коробки» ищет:</a:t>
            </a:r>
          </a:p>
          <a:p>
            <a:pPr lvl="1"/>
            <a:r>
              <a:rPr lang="ru-RU" altLang="ru-RU" dirty="0"/>
              <a:t>    Данные (через полнотекстовый поиск)</a:t>
            </a:r>
          </a:p>
          <a:p>
            <a:pPr lvl="1"/>
            <a:r>
              <a:rPr lang="ru-RU" altLang="ru-RU" dirty="0"/>
              <a:t>    Избранное</a:t>
            </a:r>
          </a:p>
          <a:p>
            <a:pPr lvl="1"/>
            <a:r>
              <a:rPr lang="ru-RU" altLang="ru-RU" dirty="0"/>
              <a:t>    История</a:t>
            </a:r>
          </a:p>
          <a:p>
            <a:pPr lvl="1"/>
            <a:r>
              <a:rPr lang="ru-RU" altLang="ru-RU" dirty="0"/>
              <a:t>    Меню функций</a:t>
            </a:r>
          </a:p>
          <a:p>
            <a:pPr lvl="1"/>
            <a:r>
              <a:rPr lang="ru-RU" altLang="ru-RU" dirty="0"/>
              <a:t>    Обсуждения Системы Взаимодействия</a:t>
            </a:r>
          </a:p>
          <a:p>
            <a:pPr lvl="1"/>
            <a:r>
              <a:rPr lang="ru-RU" altLang="ru-RU" dirty="0"/>
              <a:t>    Контакты Системы Взаимодействия</a:t>
            </a:r>
          </a:p>
          <a:p>
            <a:pPr lvl="1"/>
            <a:r>
              <a:rPr lang="ru-RU" altLang="ru-RU" dirty="0"/>
              <a:t>    Справка</a:t>
            </a:r>
          </a:p>
          <a:p>
            <a:r>
              <a:rPr lang="ru-RU" altLang="ru-RU" dirty="0"/>
              <a:t>Программно – может искать что угодно!</a:t>
            </a:r>
          </a:p>
          <a:p>
            <a:pPr lvl="1"/>
            <a:r>
              <a:rPr lang="ru-RU" altLang="ru-RU" dirty="0"/>
              <a:t>Ограничение – ваша фантазия и квалификация ваших </a:t>
            </a:r>
            <a:r>
              <a:rPr lang="ru-RU" altLang="ru-RU" dirty="0" smtClean="0"/>
              <a:t>программистов</a:t>
            </a:r>
            <a:endParaRPr lang="ru-RU" altLang="ru-RU" dirty="0"/>
          </a:p>
          <a:p>
            <a:pPr lvl="1"/>
            <a:r>
              <a:rPr lang="ru-RU" altLang="ru-RU" dirty="0"/>
              <a:t>Фактически - новый канал общения пользователя с системой</a:t>
            </a:r>
          </a:p>
          <a:p>
            <a:pPr lvl="1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47" y="5410900"/>
            <a:ext cx="200025" cy="1809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83" y="2854824"/>
            <a:ext cx="180975" cy="2095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61" y="3273978"/>
            <a:ext cx="161925" cy="1809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35" y="3664557"/>
            <a:ext cx="180975" cy="19050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" y="4464765"/>
            <a:ext cx="250353" cy="26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79" y="4064661"/>
            <a:ext cx="200025" cy="19050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6" y="4935902"/>
            <a:ext cx="293546" cy="26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7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300">
                <a:solidFill>
                  <a:srgbClr val="5B0917"/>
                </a:solidFill>
                <a:latin typeface="Arial" charset="0"/>
              </a:defRPr>
            </a:lvl1pPr>
            <a:lvl2pPr marL="792579" indent="-304838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100">
                <a:solidFill>
                  <a:srgbClr val="5B0917"/>
                </a:solidFill>
                <a:latin typeface="Arial" charset="0"/>
              </a:defRPr>
            </a:lvl2pPr>
            <a:lvl3pPr marL="1219352" indent="-24387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707093" indent="-24387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700">
                <a:solidFill>
                  <a:srgbClr val="5B0917"/>
                </a:solidFill>
                <a:latin typeface="Arial" charset="0"/>
              </a:defRPr>
            </a:lvl4pPr>
            <a:lvl5pPr marL="2194834" indent="-24387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5pPr>
            <a:lvl6pPr marL="2682575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6pPr>
            <a:lvl7pPr marL="3170316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7pPr>
            <a:lvl8pPr marL="3658057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8pPr>
            <a:lvl9pPr marL="4145798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8BE7A0F-AA66-4695-BDF6-3A490EF062AB}" type="slidenum">
              <a:rPr lang="ru-RU" altLang="ru-RU" sz="11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45</a:t>
            </a:fld>
            <a:endParaRPr lang="ru-RU" altLang="ru-RU" sz="1100"/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436" y="1065312"/>
            <a:ext cx="11119451" cy="62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169050" cy="1153161"/>
          </a:xfrm>
        </p:spPr>
        <p:txBody>
          <a:bodyPr/>
          <a:lstStyle/>
          <a:p>
            <a:r>
              <a:rPr lang="ru-RU" altLang="ru-RU" dirty="0" smtClean="0"/>
              <a:t>Глобальный поиск «из коробки»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3931469"/>
            <a:ext cx="200025" cy="180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4218087"/>
            <a:ext cx="200025" cy="180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4523110"/>
            <a:ext cx="200025" cy="180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4809728"/>
            <a:ext cx="200025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5092616"/>
            <a:ext cx="200025" cy="180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5379234"/>
            <a:ext cx="200025" cy="1809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5684257"/>
            <a:ext cx="200025" cy="18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3" y="5970875"/>
            <a:ext cx="200025" cy="18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62" y="6265931"/>
            <a:ext cx="2000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465194" cy="1153161"/>
          </a:xfrm>
        </p:spPr>
        <p:txBody>
          <a:bodyPr/>
          <a:lstStyle/>
          <a:p>
            <a:r>
              <a:rPr lang="ru-RU" altLang="ru-RU" dirty="0" smtClean="0"/>
              <a:t>Контекстная команда «Искать везде»</a:t>
            </a:r>
          </a:p>
        </p:txBody>
      </p:sp>
      <p:sp>
        <p:nvSpPr>
          <p:cNvPr id="819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6343" y="7037500"/>
            <a:ext cx="818146" cy="27770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300">
                <a:solidFill>
                  <a:srgbClr val="5B0917"/>
                </a:solidFill>
                <a:latin typeface="Arial" charset="0"/>
              </a:defRPr>
            </a:lvl1pPr>
            <a:lvl2pPr marL="792579" indent="-304838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100">
                <a:solidFill>
                  <a:srgbClr val="5B0917"/>
                </a:solidFill>
                <a:latin typeface="Arial" charset="0"/>
              </a:defRPr>
            </a:lvl2pPr>
            <a:lvl3pPr marL="1219352" indent="-24387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707093" indent="-24387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700">
                <a:solidFill>
                  <a:srgbClr val="5B0917"/>
                </a:solidFill>
                <a:latin typeface="Arial" charset="0"/>
              </a:defRPr>
            </a:lvl4pPr>
            <a:lvl5pPr marL="2194834" indent="-24387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5pPr>
            <a:lvl6pPr marL="2682575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6pPr>
            <a:lvl7pPr marL="3170316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7pPr>
            <a:lvl8pPr marL="3658057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8pPr>
            <a:lvl9pPr marL="4145798" indent="-2438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5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C07BCBE-280D-48D2-A814-3AE8C7839E41}" type="slidenum">
              <a:rPr lang="ru-RU" altLang="ru-RU" sz="11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46</a:t>
            </a:fld>
            <a:endParaRPr lang="ru-RU" altLang="ru-RU" sz="1100"/>
          </a:p>
        </p:txBody>
      </p:sp>
      <p:pic>
        <p:nvPicPr>
          <p:cNvPr id="8196" name="Picture 2" descr="1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2" y="1349587"/>
            <a:ext cx="7290479" cy="58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5799861" y="4558454"/>
            <a:ext cx="5055190" cy="27592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7548" tIns="48774" rIns="97548" bIns="48774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6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Поля ввода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Таблицы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Текстовый документ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Форматированный документ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Табличный документ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ru-RU" altLang="ru-RU" sz="1900" dirty="0">
                <a:solidFill>
                  <a:srgbClr val="000000"/>
                </a:solidFill>
              </a:rPr>
              <a:t>Сообщения </a:t>
            </a:r>
            <a:r>
              <a:rPr lang="ru-RU" altLang="ru-RU" sz="1900" dirty="0" smtClean="0">
                <a:solidFill>
                  <a:srgbClr val="000000"/>
                </a:solidFill>
              </a:rPr>
              <a:t>Системы взаимодействия</a:t>
            </a:r>
            <a:endParaRPr lang="ru-RU" altLang="ru-RU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dirty="0" smtClean="0"/>
              <a:t>Глобальный поиск: программная настройка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137320"/>
            <a:ext cx="9526407" cy="5899457"/>
          </a:xfrm>
        </p:spPr>
        <p:txBody>
          <a:bodyPr/>
          <a:lstStyle/>
          <a:p>
            <a:r>
              <a:rPr lang="ru-RU" dirty="0" smtClean="0"/>
              <a:t>Можно программно искать то, что часто ищут в приложении</a:t>
            </a:r>
          </a:p>
          <a:p>
            <a:pPr lvl="1"/>
            <a:r>
              <a:rPr lang="ru-RU" dirty="0" smtClean="0"/>
              <a:t>Поиск по номеру накладной, по артикула товара, …</a:t>
            </a:r>
          </a:p>
          <a:p>
            <a:r>
              <a:rPr lang="ru-RU" dirty="0" smtClean="0"/>
              <a:t>Можно программно обрабатывать текстовые команды для ключевых операций</a:t>
            </a:r>
          </a:p>
          <a:p>
            <a:pPr lvl="1"/>
            <a:r>
              <a:rPr lang="ru-RU" dirty="0" smtClean="0"/>
              <a:t>Автоматизация рутинных операций</a:t>
            </a:r>
          </a:p>
          <a:p>
            <a:pPr lvl="1"/>
            <a:r>
              <a:rPr lang="ru-RU" dirty="0" smtClean="0"/>
              <a:t>Обучение новых сотрудников работе с системой</a:t>
            </a:r>
          </a:p>
          <a:p>
            <a:pPr lvl="1"/>
            <a:r>
              <a:rPr lang="ru-RU" dirty="0" smtClean="0"/>
              <a:t>Например: «Продать </a:t>
            </a:r>
            <a:r>
              <a:rPr lang="en-US" dirty="0" smtClean="0"/>
              <a:t>Electrolux </a:t>
            </a:r>
            <a:r>
              <a:rPr lang="ru-RU" dirty="0" smtClean="0"/>
              <a:t>в </a:t>
            </a:r>
            <a:r>
              <a:rPr lang="ru-RU" dirty="0" err="1" smtClean="0"/>
              <a:t>Промресурс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4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Настройка глобального поиска</a:t>
            </a:r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39019D5-9B90-4E1A-A53D-D7F2F79C9997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48</a:t>
            </a:fld>
            <a:endParaRPr lang="ru-RU" altLang="ru-RU" sz="1067"/>
          </a:p>
        </p:txBody>
      </p:sp>
      <p:pic>
        <p:nvPicPr>
          <p:cNvPr id="13316" name="Picture 2" descr="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" y="1268308"/>
            <a:ext cx="7152640" cy="267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3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67" y="3373120"/>
            <a:ext cx="6685280" cy="39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8" name="Прямая со стрелкой 5"/>
          <p:cNvCxnSpPr>
            <a:cxnSpLocks noChangeShapeType="1"/>
          </p:cNvCxnSpPr>
          <p:nvPr/>
        </p:nvCxnSpPr>
        <p:spPr bwMode="auto">
          <a:xfrm>
            <a:off x="3342535" y="2812627"/>
            <a:ext cx="536786" cy="97536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Прямоугольная выноска 7"/>
          <p:cNvSpPr>
            <a:spLocks noChangeArrowheads="1"/>
          </p:cNvSpPr>
          <p:nvPr/>
        </p:nvSpPr>
        <p:spPr bwMode="auto">
          <a:xfrm>
            <a:off x="5953654" y="3081867"/>
            <a:ext cx="3533986" cy="2495973"/>
          </a:xfrm>
          <a:prstGeom prst="wedgeRectCallout">
            <a:avLst>
              <a:gd name="adj1" fmla="val -159444"/>
              <a:gd name="adj2" fmla="val -61894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93">
                <a:solidFill>
                  <a:schemeClr val="tx1"/>
                </a:solidFill>
              </a:rPr>
              <a:t>Вставить(&lt;Индекс&gt;, &lt;ИмяПроцедуры&gt;, </a:t>
            </a:r>
            <a:br>
              <a:rPr lang="ru-RU" altLang="ru-RU" sz="1493">
                <a:solidFill>
                  <a:schemeClr val="tx1"/>
                </a:solidFill>
              </a:rPr>
            </a:br>
            <a:r>
              <a:rPr lang="ru-RU" altLang="ru-RU" sz="1493">
                <a:solidFill>
                  <a:schemeClr val="tx1"/>
                </a:solidFill>
              </a:rPr>
              <a:t>&lt;Модуль&gt;, </a:t>
            </a:r>
            <a:br>
              <a:rPr lang="ru-RU" altLang="ru-RU" sz="1493">
                <a:solidFill>
                  <a:schemeClr val="tx1"/>
                </a:solidFill>
              </a:rPr>
            </a:br>
            <a:r>
              <a:rPr lang="ru-RU" altLang="ru-RU" sz="1493">
                <a:solidFill>
                  <a:schemeClr val="tx1"/>
                </a:solidFill>
              </a:rPr>
              <a:t>&lt;НаСервере&gt;, </a:t>
            </a:r>
            <a:br>
              <a:rPr lang="ru-RU" altLang="ru-RU" sz="1493">
                <a:solidFill>
                  <a:schemeClr val="tx1"/>
                </a:solidFill>
              </a:rPr>
            </a:br>
            <a:r>
              <a:rPr lang="ru-RU" altLang="ru-RU" sz="1493" b="1" u="sng">
                <a:solidFill>
                  <a:schemeClr val="tx1"/>
                </a:solidFill>
              </a:rPr>
              <a:t>&lt;Фоновый&gt;</a:t>
            </a:r>
            <a:r>
              <a:rPr lang="ru-RU" altLang="ru-RU" sz="1493">
                <a:solidFill>
                  <a:schemeClr val="tx1"/>
                </a:solidFill>
              </a:rPr>
              <a:t>, </a:t>
            </a:r>
            <a:br>
              <a:rPr lang="ru-RU" altLang="ru-RU" sz="1493">
                <a:solidFill>
                  <a:schemeClr val="tx1"/>
                </a:solidFill>
              </a:rPr>
            </a:br>
            <a:r>
              <a:rPr lang="ru-RU" altLang="ru-RU" sz="1493">
                <a:solidFill>
                  <a:schemeClr val="tx1"/>
                </a:solidFill>
              </a:rPr>
              <a:t>&lt;Порядок&gt;, &lt;ДополнительныеПараметры&gt;) </a:t>
            </a:r>
          </a:p>
        </p:txBody>
      </p:sp>
    </p:spTree>
    <p:extLst>
      <p:ext uri="{BB962C8B-B14F-4D97-AF65-F5344CB8AC3E}">
        <p14:creationId xmlns:p14="http://schemas.microsoft.com/office/powerpoint/2010/main" val="7328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События глобального контекста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734" y="1353344"/>
            <a:ext cx="9638453" cy="56062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77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2133" kern="1200" dirty="0" err="1">
                <a:solidFill>
                  <a:srgbClr val="292929"/>
                </a:solidFill>
              </a:rPr>
              <a:t>ПриГлобальномПоиске</a:t>
            </a:r>
            <a:r>
              <a:rPr lang="ru-RU" sz="2133" kern="1200" dirty="0">
                <a:solidFill>
                  <a:srgbClr val="292929"/>
                </a:solidFill>
              </a:rPr>
              <a:t>(</a:t>
            </a:r>
            <a:r>
              <a:rPr lang="ru-RU" sz="2133" kern="1200" dirty="0" err="1">
                <a:solidFill>
                  <a:srgbClr val="292929"/>
                </a:solidFill>
              </a:rPr>
              <a:t>СтрокаПоиска</a:t>
            </a:r>
            <a:r>
              <a:rPr lang="ru-RU" sz="2133" kern="1200" dirty="0">
                <a:solidFill>
                  <a:srgbClr val="292929"/>
                </a:solidFill>
              </a:rPr>
              <a:t>, </a:t>
            </a:r>
            <a:r>
              <a:rPr lang="ru-RU" sz="2133" kern="1200" dirty="0" err="1">
                <a:solidFill>
                  <a:srgbClr val="292929"/>
                </a:solidFill>
              </a:rPr>
              <a:t>ПланПоиска</a:t>
            </a:r>
            <a:r>
              <a:rPr lang="ru-RU" sz="2133" kern="1200" dirty="0">
                <a:solidFill>
                  <a:srgbClr val="292929"/>
                </a:solidFill>
              </a:rPr>
              <a:t>)</a:t>
            </a: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Пауза при вводе пользователем строки в поле глоб. поиска</a:t>
            </a: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Можно реагировать по-разному в зависимости от строки </a:t>
            </a:r>
            <a:r>
              <a:rPr lang="ru-RU" kern="1200" dirty="0" smtClean="0">
                <a:solidFill>
                  <a:srgbClr val="292929"/>
                </a:solidFill>
              </a:rPr>
              <a:t>поиска</a:t>
            </a:r>
          </a:p>
          <a:p>
            <a:pPr marL="1219278" lvl="2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har char="̵"/>
            </a:pPr>
            <a:r>
              <a:rPr lang="ru-RU" kern="1200" dirty="0" smtClean="0">
                <a:solidFill>
                  <a:srgbClr val="292929"/>
                </a:solidFill>
              </a:rPr>
              <a:t>Например, если длина введенного текста </a:t>
            </a:r>
            <a:r>
              <a:rPr lang="en-US" kern="1200" dirty="0" smtClean="0">
                <a:solidFill>
                  <a:srgbClr val="292929"/>
                </a:solidFill>
              </a:rPr>
              <a:t>&gt; </a:t>
            </a:r>
            <a:r>
              <a:rPr lang="ru-RU" kern="1200" dirty="0" smtClean="0">
                <a:solidFill>
                  <a:srgbClr val="292929"/>
                </a:solidFill>
              </a:rPr>
              <a:t>3 – ищем платежку по номеру</a:t>
            </a:r>
            <a:endParaRPr lang="ru-RU" kern="1200" dirty="0">
              <a:solidFill>
                <a:srgbClr val="292929"/>
              </a:solidFill>
            </a:endParaRP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endParaRPr lang="ru-RU" kern="1200" dirty="0">
              <a:solidFill>
                <a:srgbClr val="292929"/>
              </a:solidFill>
            </a:endParaRPr>
          </a:p>
          <a:p>
            <a:pPr marL="36577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2133" kern="1200" dirty="0" err="1">
                <a:solidFill>
                  <a:srgbClr val="292929"/>
                </a:solidFill>
              </a:rPr>
              <a:t>ПриВыбореРезультатаГлобальногоПоиска</a:t>
            </a:r>
            <a:r>
              <a:rPr lang="ru-RU" sz="2133" kern="1200" dirty="0">
                <a:solidFill>
                  <a:srgbClr val="292929"/>
                </a:solidFill>
              </a:rPr>
              <a:t>(</a:t>
            </a:r>
            <a:r>
              <a:rPr lang="ru-RU" sz="2133" kern="1200" dirty="0" err="1">
                <a:solidFill>
                  <a:srgbClr val="292929"/>
                </a:solidFill>
              </a:rPr>
              <a:t>ЭлементРезультата</a:t>
            </a:r>
            <a:r>
              <a:rPr lang="ru-RU" sz="2133" kern="1200" dirty="0">
                <a:solidFill>
                  <a:srgbClr val="292929"/>
                </a:solidFill>
              </a:rPr>
              <a:t>, </a:t>
            </a:r>
            <a:r>
              <a:rPr lang="ru-RU" sz="2133" kern="1200" dirty="0" err="1">
                <a:solidFill>
                  <a:srgbClr val="292929"/>
                </a:solidFill>
              </a:rPr>
              <a:t>СтандартнаяОбработка</a:t>
            </a:r>
            <a:r>
              <a:rPr lang="ru-RU" sz="2133" kern="1200" dirty="0">
                <a:solidFill>
                  <a:srgbClr val="292929"/>
                </a:solidFill>
              </a:rPr>
              <a:t>)</a:t>
            </a: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Выбор пользователем элемента из списка результатов глоб. поиска</a:t>
            </a: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Можно, например, открыть нестандартную форму </a:t>
            </a:r>
          </a:p>
          <a:p>
            <a:pPr marL="1219238" lvl="2" indent="-243848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1707" kern="1200" dirty="0">
                <a:solidFill>
                  <a:srgbClr val="292929"/>
                </a:solidFill>
              </a:rPr>
              <a:t>Или внешнее приложение (например, браузер)</a:t>
            </a: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DE2C58-A277-442C-8E0C-1DC9F5B1CB71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49</a:t>
            </a:fld>
            <a:endParaRPr lang="ru-RU" altLang="ru-RU" sz="1067"/>
          </a:p>
        </p:txBody>
      </p:sp>
    </p:spTree>
    <p:extLst>
      <p:ext uri="{BB962C8B-B14F-4D97-AF65-F5344CB8AC3E}">
        <p14:creationId xmlns:p14="http://schemas.microsoft.com/office/powerpoint/2010/main" val="29188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241058" cy="1153161"/>
          </a:xfrm>
        </p:spPr>
        <p:txBody>
          <a:bodyPr/>
          <a:lstStyle/>
          <a:p>
            <a:r>
              <a:rPr lang="ru-RU" dirty="0"/>
              <a:t>Развитие кластера </a:t>
            </a:r>
            <a:r>
              <a:rPr lang="ru-RU" dirty="0" smtClean="0"/>
              <a:t>серверов (8.3.15)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5312"/>
            <a:ext cx="9756775" cy="597146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Ускорение перезапуска рабочих процессов кластера</a:t>
            </a:r>
            <a:endParaRPr lang="ru-RU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Кластер иногда перезапускает рабочие процессы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Раньше: 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Старый процесс завершен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Старт нового процесса, инициализация контекстов инфобаз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Новый процесс готов обслуживать соединения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8.3.15: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Старый процесс </a:t>
            </a:r>
            <a:r>
              <a:rPr lang="ru-RU" dirty="0" smtClean="0"/>
              <a:t>перестает принимать новые соединения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Старт нового </a:t>
            </a:r>
            <a:r>
              <a:rPr lang="ru-RU" dirty="0" smtClean="0"/>
              <a:t>процесса, </a:t>
            </a:r>
            <a:r>
              <a:rPr lang="ru-RU" dirty="0"/>
              <a:t>инициализация контекстов </a:t>
            </a:r>
            <a:r>
              <a:rPr lang="ru-RU" dirty="0" smtClean="0"/>
              <a:t>инфобаз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Новый процесс готов обслуживать </a:t>
            </a:r>
            <a:r>
              <a:rPr lang="ru-RU" dirty="0" smtClean="0"/>
              <a:t>соединения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Старый процесс завершен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>
              <a:hlinkClick r:id="rId2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://wonderland.v8.1c.ru/blog/razvitie-klastera-serverov-15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7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Продумываем удобные сценарии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CC3CC17-AAB5-4A2B-B4AB-E270D01210B3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50</a:t>
            </a:fld>
            <a:endParaRPr lang="ru-RU" altLang="ru-RU" sz="1067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2812" y="2043854"/>
            <a:ext cx="13360400" cy="522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Объект 2"/>
          <p:cNvSpPr>
            <a:spLocks noGrp="1"/>
          </p:cNvSpPr>
          <p:nvPr>
            <p:ph idx="1"/>
          </p:nvPr>
        </p:nvSpPr>
        <p:spPr>
          <a:xfrm>
            <a:off x="113347" y="1115907"/>
            <a:ext cx="9638453" cy="4915746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Документооборот: в строке поиска введена фамилия пользователя</a:t>
            </a:r>
          </a:p>
        </p:txBody>
      </p:sp>
      <p:sp>
        <p:nvSpPr>
          <p:cNvPr id="8" name="Прямоугольная выноска 7"/>
          <p:cNvSpPr>
            <a:spLocks noChangeArrowheads="1"/>
          </p:cNvSpPr>
          <p:nvPr/>
        </p:nvSpPr>
        <p:spPr bwMode="auto">
          <a:xfrm>
            <a:off x="38840" y="2716107"/>
            <a:ext cx="3840480" cy="635001"/>
          </a:xfrm>
          <a:prstGeom prst="wedgeRectCallout">
            <a:avLst>
              <a:gd name="adj1" fmla="val 72454"/>
              <a:gd name="adj2" fmla="val 40171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93">
                <a:solidFill>
                  <a:srgbClr val="000000"/>
                </a:solidFill>
              </a:rPr>
              <a:t>Новое письмо, адресат = «Соколов»</a:t>
            </a:r>
          </a:p>
        </p:txBody>
      </p:sp>
      <p:sp>
        <p:nvSpPr>
          <p:cNvPr id="9" name="Прямоугольная выноска 8"/>
          <p:cNvSpPr>
            <a:spLocks noChangeArrowheads="1"/>
          </p:cNvSpPr>
          <p:nvPr/>
        </p:nvSpPr>
        <p:spPr bwMode="auto">
          <a:xfrm>
            <a:off x="38840" y="3513668"/>
            <a:ext cx="3840480" cy="633307"/>
          </a:xfrm>
          <a:prstGeom prst="wedgeRectCallout">
            <a:avLst>
              <a:gd name="adj1" fmla="val 72435"/>
              <a:gd name="adj2" fmla="val -35162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93">
                <a:solidFill>
                  <a:srgbClr val="000000"/>
                </a:solidFill>
              </a:rPr>
              <a:t>Форма поиска писем, </a:t>
            </a:r>
            <a:br>
              <a:rPr lang="ru-RU" altLang="ru-RU" sz="1493">
                <a:solidFill>
                  <a:srgbClr val="000000"/>
                </a:solidFill>
              </a:rPr>
            </a:br>
            <a:r>
              <a:rPr lang="ru-RU" altLang="ru-RU" sz="1493">
                <a:solidFill>
                  <a:srgbClr val="000000"/>
                </a:solidFill>
              </a:rPr>
              <a:t>От кого = «Соколов»</a:t>
            </a:r>
          </a:p>
        </p:txBody>
      </p:sp>
      <p:sp>
        <p:nvSpPr>
          <p:cNvPr id="10" name="Прямоугольная выноска 9"/>
          <p:cNvSpPr>
            <a:spLocks noChangeArrowheads="1"/>
          </p:cNvSpPr>
          <p:nvPr/>
        </p:nvSpPr>
        <p:spPr bwMode="auto">
          <a:xfrm>
            <a:off x="38840" y="4340014"/>
            <a:ext cx="3815081" cy="634999"/>
          </a:xfrm>
          <a:prstGeom prst="wedgeRectCallout">
            <a:avLst>
              <a:gd name="adj1" fmla="val 72972"/>
              <a:gd name="adj2" fmla="val -112134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93">
                <a:solidFill>
                  <a:srgbClr val="000000"/>
                </a:solidFill>
              </a:rPr>
              <a:t>Форма поиска писем, </a:t>
            </a:r>
            <a:br>
              <a:rPr lang="ru-RU" altLang="ru-RU" sz="1493">
                <a:solidFill>
                  <a:srgbClr val="000000"/>
                </a:solidFill>
              </a:rPr>
            </a:br>
            <a:r>
              <a:rPr lang="ru-RU" altLang="ru-RU" sz="1493">
                <a:solidFill>
                  <a:srgbClr val="000000"/>
                </a:solidFill>
              </a:rPr>
              <a:t>Переписка с = «Соколов»</a:t>
            </a:r>
          </a:p>
        </p:txBody>
      </p:sp>
      <p:sp>
        <p:nvSpPr>
          <p:cNvPr id="11" name="Прямоугольная выноска 10"/>
          <p:cNvSpPr>
            <a:spLocks noChangeArrowheads="1"/>
          </p:cNvSpPr>
          <p:nvPr/>
        </p:nvSpPr>
        <p:spPr bwMode="auto">
          <a:xfrm>
            <a:off x="38840" y="1791701"/>
            <a:ext cx="3840480" cy="635001"/>
          </a:xfrm>
          <a:prstGeom prst="wedgeRectCallout">
            <a:avLst>
              <a:gd name="adj1" fmla="val 77216"/>
              <a:gd name="adj2" fmla="val 120508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93" dirty="0" smtClean="0">
                <a:solidFill>
                  <a:srgbClr val="000000"/>
                </a:solidFill>
              </a:rPr>
              <a:t>Контактная информация Соколова</a:t>
            </a:r>
            <a:endParaRPr lang="ru-RU" altLang="ru-RU" sz="149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457082" cy="1153161"/>
          </a:xfrm>
        </p:spPr>
        <p:txBody>
          <a:bodyPr/>
          <a:lstStyle/>
          <a:p>
            <a:r>
              <a:rPr lang="ru-RU" altLang="ru-RU" dirty="0" smtClean="0"/>
              <a:t>Продумываем удобные сценарии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00904E3-31E1-4955-9423-89CABBDFE108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51</a:t>
            </a:fld>
            <a:endParaRPr lang="ru-RU" altLang="ru-RU" sz="1067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23507" y="916094"/>
            <a:ext cx="9638453" cy="635169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77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2133" kern="1200" dirty="0">
                <a:solidFill>
                  <a:srgbClr val="292929"/>
                </a:solidFill>
              </a:rPr>
              <a:t>Ограничиваем количество найденного</a:t>
            </a:r>
          </a:p>
          <a:p>
            <a:pPr marL="792544" lvl="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1933" kern="1200" dirty="0">
                <a:solidFill>
                  <a:srgbClr val="292929"/>
                </a:solidFill>
              </a:rPr>
              <a:t>ВЫБРАТЬ ПЕРВЫЕ 5</a:t>
            </a:r>
          </a:p>
          <a:p>
            <a:pPr marL="36577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2133" kern="1200" dirty="0">
                <a:solidFill>
                  <a:srgbClr val="292929"/>
                </a:solidFill>
              </a:rPr>
              <a:t>Ищем по-умному</a:t>
            </a:r>
          </a:p>
          <a:p>
            <a:pPr marL="792544" lvl="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1933" kern="1200" dirty="0">
                <a:solidFill>
                  <a:srgbClr val="292929"/>
                </a:solidFill>
              </a:rPr>
              <a:t>УТ, введено число, возможно – номер накладной</a:t>
            </a:r>
          </a:p>
          <a:p>
            <a:pPr marL="1219278" lvl="2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Ищем только если длина строки </a:t>
            </a:r>
            <a:r>
              <a:rPr lang="en-US" kern="1200" dirty="0">
                <a:solidFill>
                  <a:srgbClr val="292929"/>
                </a:solidFill>
              </a:rPr>
              <a:t>&gt;</a:t>
            </a:r>
            <a:r>
              <a:rPr lang="ru-RU" kern="1200" dirty="0">
                <a:solidFill>
                  <a:srgbClr val="292929"/>
                </a:solidFill>
              </a:rPr>
              <a:t>=</a:t>
            </a:r>
            <a:r>
              <a:rPr lang="en-US" kern="1200" dirty="0">
                <a:solidFill>
                  <a:srgbClr val="292929"/>
                </a:solidFill>
              </a:rPr>
              <a:t> 5</a:t>
            </a:r>
            <a:endParaRPr lang="ru-RU" kern="1200" dirty="0">
              <a:solidFill>
                <a:srgbClr val="292929"/>
              </a:solidFill>
            </a:endParaRPr>
          </a:p>
          <a:p>
            <a:pPr marL="365771" indent="-36577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Char char="̵"/>
            </a:pPr>
            <a:r>
              <a:rPr lang="ru-RU" sz="2133" kern="1200" dirty="0">
                <a:solidFill>
                  <a:srgbClr val="292929"/>
                </a:solidFill>
              </a:rPr>
              <a:t>Документооборот, в строке поиска введена строка</a:t>
            </a:r>
          </a:p>
          <a:p>
            <a:pPr marL="792505" lvl="1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Это поиск пользователя? </a:t>
            </a:r>
          </a:p>
          <a:p>
            <a:pPr marL="1219278" lvl="2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Ищем только по началу имени и фамилии (не по подстроке), и не по отчеству</a:t>
            </a:r>
          </a:p>
          <a:p>
            <a:pPr marL="1219278" lvl="2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«Дмитрий» - много результатов</a:t>
            </a:r>
          </a:p>
          <a:p>
            <a:pPr lvl="3"/>
            <a:r>
              <a:rPr lang="ru-RU" dirty="0"/>
              <a:t>Не показывать никого</a:t>
            </a:r>
          </a:p>
          <a:p>
            <a:pPr marL="1219278" lvl="2" indent="-30481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har char="̵"/>
            </a:pPr>
            <a:r>
              <a:rPr lang="ru-RU" kern="1200" dirty="0">
                <a:solidFill>
                  <a:srgbClr val="292929"/>
                </a:solidFill>
              </a:rPr>
              <a:t>«Алиса» - найдено 2 человека</a:t>
            </a:r>
          </a:p>
          <a:p>
            <a:pPr lvl="3"/>
            <a:r>
              <a:rPr lang="ru-RU" dirty="0"/>
              <a:t>Показывать всех</a:t>
            </a:r>
            <a:r>
              <a:rPr lang="en-US" dirty="0"/>
              <a:t> </a:t>
            </a:r>
            <a:r>
              <a:rPr lang="ru-RU" dirty="0"/>
              <a:t>найденных </a:t>
            </a:r>
            <a:r>
              <a:rPr lang="ru-RU" dirty="0" smtClean="0"/>
              <a:t>Алис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2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Делаем красиво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35454" y="1444414"/>
            <a:ext cx="9836574" cy="5606626"/>
          </a:xfrm>
        </p:spPr>
        <p:txBody>
          <a:bodyPr/>
          <a:lstStyle/>
          <a:p>
            <a:r>
              <a:rPr lang="ru-RU" altLang="ru-RU" dirty="0" smtClean="0"/>
              <a:t>Подсвечиваем найденные строки в результатах поиска с помощью </a:t>
            </a:r>
            <a:r>
              <a:rPr lang="ru-RU" altLang="ru-RU" b="1" dirty="0" err="1" smtClean="0"/>
              <a:t>СтрНатйиИВыделитьОформлением</a:t>
            </a:r>
            <a:r>
              <a:rPr lang="ru-RU" altLang="ru-RU" b="1" dirty="0" smtClean="0"/>
              <a:t>()</a:t>
            </a:r>
          </a:p>
          <a:p>
            <a:r>
              <a:rPr lang="ru-RU" altLang="ru-RU" dirty="0" smtClean="0"/>
              <a:t>Показываем свои иконки для программно найденных элементов</a:t>
            </a:r>
          </a:p>
          <a:p>
            <a:endParaRPr lang="ru-RU" altLang="ru-RU" dirty="0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1ED795D-51E3-475C-A4E4-E3048FB46B08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52</a:t>
            </a:fld>
            <a:endParaRPr lang="ru-RU" altLang="ru-RU" sz="1067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774" y="2993993"/>
            <a:ext cx="12832081" cy="830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4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Мыслим шире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13347" y="907627"/>
            <a:ext cx="9638453" cy="640757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Глобальный поиск – не только поиск</a:t>
            </a:r>
          </a:p>
          <a:p>
            <a:r>
              <a:rPr lang="ru-RU" dirty="0"/>
              <a:t>Это еще один способ взаимодействия пользователя с системой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Аналогия – Система Взаимодействия</a:t>
            </a:r>
          </a:p>
          <a:p>
            <a:r>
              <a:rPr lang="ru-RU" dirty="0"/>
              <a:t>Функциональность мессенджера (чаты, звонки, файлы, …)</a:t>
            </a:r>
          </a:p>
          <a:p>
            <a:r>
              <a:rPr lang="ru-RU" dirty="0"/>
              <a:t>Программный интерфейс</a:t>
            </a:r>
          </a:p>
          <a:p>
            <a:pPr lvl="1"/>
            <a:r>
              <a:rPr lang="ru-RU" altLang="ru-RU" dirty="0"/>
              <a:t>Инструмент для реализации новых бизнес-сценариев</a:t>
            </a:r>
          </a:p>
          <a:p>
            <a:pPr lvl="1"/>
            <a:r>
              <a:rPr lang="ru-RU" altLang="ru-RU" dirty="0"/>
              <a:t>Уведомления о событиях в системе</a:t>
            </a:r>
          </a:p>
          <a:p>
            <a:pPr lvl="2"/>
            <a:r>
              <a:rPr lang="ru-RU" altLang="ru-RU" dirty="0"/>
              <a:t>Поступление заказа на склад, уведомление о входящем звонке, …</a:t>
            </a:r>
          </a:p>
          <a:p>
            <a:pPr lvl="1"/>
            <a:r>
              <a:rPr lang="ru-RU" altLang="ru-RU" dirty="0"/>
              <a:t>Автоматические ассистенты, чат-боты</a:t>
            </a:r>
          </a:p>
          <a:p>
            <a:pPr lvl="2"/>
            <a:r>
              <a:rPr lang="ru-RU" altLang="ru-RU" dirty="0"/>
              <a:t>Автоматизация рутинных операций</a:t>
            </a:r>
          </a:p>
          <a:p>
            <a:pPr lvl="2"/>
            <a:r>
              <a:rPr lang="ru-RU" altLang="ru-RU" dirty="0"/>
              <a:t>Обучение работе с системой, боты для техподдержки</a:t>
            </a:r>
          </a:p>
          <a:p>
            <a:pPr lvl="2"/>
            <a:r>
              <a:rPr lang="ru-RU" altLang="ru-RU" dirty="0"/>
              <a:t>И многое другое!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1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dirty="0" smtClean="0"/>
              <a:t>Глобальный поиск: программная настройка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137320"/>
            <a:ext cx="9526407" cy="5899457"/>
          </a:xfrm>
        </p:spPr>
        <p:txBody>
          <a:bodyPr/>
          <a:lstStyle/>
          <a:p>
            <a:r>
              <a:rPr lang="ru-RU" dirty="0" smtClean="0"/>
              <a:t>Можно программно искать то, что часто ищут</a:t>
            </a:r>
          </a:p>
          <a:p>
            <a:pPr lvl="1"/>
            <a:r>
              <a:rPr lang="ru-RU" dirty="0" smtClean="0"/>
              <a:t>Например, если введено №1234 – ищем товары с артикулом 1234*</a:t>
            </a:r>
          </a:p>
          <a:p>
            <a:pPr lvl="1"/>
            <a:r>
              <a:rPr lang="ru-RU" dirty="0" smtClean="0"/>
              <a:t>Если введено несколько чисел через запятую – ищем все заказы с номерами, разделенными запятой</a:t>
            </a:r>
            <a:endParaRPr lang="ru-RU" dirty="0"/>
          </a:p>
        </p:txBody>
      </p:sp>
      <p:pic>
        <p:nvPicPr>
          <p:cNvPr id="4" name="Picture 2" descr="2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7" y="3297560"/>
            <a:ext cx="8893387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2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lobal search-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" y="0"/>
            <a:ext cx="9753600" cy="7313367"/>
          </a:xfrm>
        </p:spPr>
      </p:pic>
      <p:sp>
        <p:nvSpPr>
          <p:cNvPr id="5" name="Прямоугольник 4"/>
          <p:cNvSpPr/>
          <p:nvPr/>
        </p:nvSpPr>
        <p:spPr bwMode="auto">
          <a:xfrm>
            <a:off x="-450" y="6944121"/>
            <a:ext cx="9755637" cy="371079"/>
          </a:xfrm>
          <a:prstGeom prst="rect">
            <a:avLst/>
          </a:prstGeom>
          <a:solidFill>
            <a:schemeClr val="bg1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536" tIns="48768" rIns="97536" bIns="48768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 sz="2133"/>
          </a:p>
        </p:txBody>
      </p:sp>
    </p:spTree>
    <p:extLst>
      <p:ext uri="{BB962C8B-B14F-4D97-AF65-F5344CB8AC3E}">
        <p14:creationId xmlns:p14="http://schemas.microsoft.com/office/powerpoint/2010/main" val="41804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dirty="0" smtClean="0"/>
              <a:t>Глобальный поиск: программная настройка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137320"/>
            <a:ext cx="9526407" cy="5899457"/>
          </a:xfrm>
        </p:spPr>
        <p:txBody>
          <a:bodyPr/>
          <a:lstStyle/>
          <a:p>
            <a:r>
              <a:rPr lang="ru-RU" dirty="0" smtClean="0"/>
              <a:t>Можно программно обрабатывать текстовые команды для ключевых операций</a:t>
            </a:r>
          </a:p>
          <a:p>
            <a:pPr lvl="1"/>
            <a:r>
              <a:rPr lang="ru-RU" dirty="0" smtClean="0"/>
              <a:t>Автоматизация рутинных операций</a:t>
            </a:r>
          </a:p>
          <a:p>
            <a:pPr lvl="1"/>
            <a:r>
              <a:rPr lang="ru-RU" dirty="0" smtClean="0"/>
              <a:t>Обучение новых сотрудников работе </a:t>
            </a:r>
            <a:r>
              <a:rPr lang="ru-RU" smtClean="0"/>
              <a:t>с системой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1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Global search-0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" y="108486"/>
            <a:ext cx="9753600" cy="7313367"/>
          </a:xfrm>
        </p:spPr>
      </p:pic>
      <p:sp>
        <p:nvSpPr>
          <p:cNvPr id="4" name="Прямоугольник 3"/>
          <p:cNvSpPr/>
          <p:nvPr/>
        </p:nvSpPr>
        <p:spPr bwMode="auto">
          <a:xfrm>
            <a:off x="-450" y="6944121"/>
            <a:ext cx="9755637" cy="371079"/>
          </a:xfrm>
          <a:prstGeom prst="rect">
            <a:avLst/>
          </a:prstGeom>
          <a:solidFill>
            <a:schemeClr val="bg1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536" tIns="48768" rIns="97536" bIns="48768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 sz="2133"/>
          </a:p>
        </p:txBody>
      </p:sp>
    </p:spTree>
    <p:extLst>
      <p:ext uri="{BB962C8B-B14F-4D97-AF65-F5344CB8AC3E}">
        <p14:creationId xmlns:p14="http://schemas.microsoft.com/office/powerpoint/2010/main" val="23707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03" y="164916"/>
            <a:ext cx="3672408" cy="710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8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481" y="-28787"/>
            <a:ext cx="5146039" cy="1153161"/>
          </a:xfrm>
        </p:spPr>
        <p:txBody>
          <a:bodyPr/>
          <a:lstStyle/>
          <a:p>
            <a:r>
              <a:rPr lang="ru-RU" altLang="ru-RU" dirty="0" smtClean="0"/>
              <a:t>Глобальный поиск (</a:t>
            </a:r>
            <a:r>
              <a:rPr lang="en-US" altLang="ru-RU" dirty="0" smtClean="0"/>
              <a:t>8.3.16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ru-RU"/>
          </a:p>
          <a:p>
            <a:pPr lvl="1"/>
            <a:endParaRPr lang="en-US" altLang="ru-RU"/>
          </a:p>
          <a:p>
            <a:pPr lvl="1"/>
            <a:endParaRPr lang="en-US" altLang="ru-RU"/>
          </a:p>
          <a:p>
            <a:pPr lvl="1"/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pic>
        <p:nvPicPr>
          <p:cNvPr id="1454084" name="Picture 4" descr="ecs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1" y="2981749"/>
            <a:ext cx="6221307" cy="161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8" y="5286376"/>
            <a:ext cx="5334000" cy="169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829" y="1190290"/>
            <a:ext cx="8980029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Если при выполнении глобального поиска произошла ошибка, то информация об этой ошибке будет помещаться в результаты поиска. </a:t>
            </a:r>
          </a:p>
          <a:p>
            <a:r>
              <a:rPr lang="ru-RU" dirty="0">
                <a:solidFill>
                  <a:srgbClr val="000000"/>
                </a:solidFill>
              </a:rPr>
              <a:t>Ранее ошибки игнорировались. </a:t>
            </a:r>
          </a:p>
        </p:txBody>
      </p:sp>
    </p:spTree>
    <p:extLst>
      <p:ext uri="{BB962C8B-B14F-4D97-AF65-F5344CB8AC3E}">
        <p14:creationId xmlns:p14="http://schemas.microsoft.com/office/powerpoint/2010/main" val="18350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169050" cy="1153161"/>
          </a:xfrm>
        </p:spPr>
        <p:txBody>
          <a:bodyPr/>
          <a:lstStyle/>
          <a:p>
            <a:r>
              <a:rPr lang="ru-RU" dirty="0"/>
              <a:t>Развитие кластера </a:t>
            </a:r>
            <a:r>
              <a:rPr lang="ru-RU" dirty="0" smtClean="0"/>
              <a:t>серверов (8.3.15)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5312"/>
            <a:ext cx="9756775" cy="597146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Более </a:t>
            </a:r>
            <a:r>
              <a:rPr lang="ru-RU" dirty="0"/>
              <a:t>точный и простой контроль потребления </a:t>
            </a:r>
            <a:r>
              <a:rPr lang="ru-RU" dirty="0" smtClean="0"/>
              <a:t>памяти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Память, занимаемая рабочими процессами </a:t>
            </a:r>
            <a:r>
              <a:rPr lang="ru-RU" dirty="0"/>
              <a:t>и менеджерами </a:t>
            </a:r>
            <a:r>
              <a:rPr lang="ru-RU" dirty="0" smtClean="0"/>
              <a:t>кластера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Управление потреблением памяти на уровне рабочих серверов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strike="sngStrike" dirty="0"/>
              <a:t>Допустимый объем </a:t>
            </a:r>
            <a:r>
              <a:rPr lang="ru-RU" strike="sngStrike" dirty="0" smtClean="0"/>
              <a:t>памяти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strike="sngStrike" dirty="0"/>
              <a:t>Интервал превышения допустимого объема памяти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err="1" smtClean="0"/>
              <a:t>ВременноДопустимыйОбъемПамятиПроцессов</a:t>
            </a:r>
            <a:endParaRPr lang="ru-RU" dirty="0" smtClean="0"/>
          </a:p>
          <a:p>
            <a:pPr lvl="3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При превышении на сервер </a:t>
            </a:r>
            <a:r>
              <a:rPr lang="ru-RU" dirty="0"/>
              <a:t>перестают назначаться новые соединения</a:t>
            </a:r>
            <a:endParaRPr lang="ru-RU" dirty="0" smtClean="0"/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err="1" smtClean="0"/>
              <a:t>ПериодПревышенияВременноДопустимогоОбъемаПамятиПроцессов</a:t>
            </a:r>
            <a:endParaRPr lang="ru-RU" dirty="0" smtClean="0"/>
          </a:p>
          <a:p>
            <a:pPr lvl="3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При превышении - перезапуск рабочих процессов </a:t>
            </a:r>
            <a:r>
              <a:rPr lang="ru-RU" dirty="0"/>
              <a:t>с наибольшим потреблением памяти</a:t>
            </a:r>
            <a:endParaRPr lang="ru-RU" dirty="0" smtClean="0"/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err="1"/>
              <a:t>КритическийОбъемПамятиПроцессов</a:t>
            </a:r>
            <a:endParaRPr lang="ru-RU" dirty="0" smtClean="0"/>
          </a:p>
          <a:p>
            <a:pPr lvl="3"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При </a:t>
            </a:r>
            <a:r>
              <a:rPr lang="ru-RU" dirty="0" smtClean="0"/>
              <a:t>превышении освобождение </a:t>
            </a:r>
            <a:r>
              <a:rPr lang="ru-RU" dirty="0"/>
              <a:t>памяти будет выполнено </a:t>
            </a:r>
            <a:r>
              <a:rPr lang="ru-RU" b="1" u="sng" dirty="0" smtClean="0"/>
              <a:t>немедленно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Управление записью дампа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err="1"/>
              <a:t>ЗаписыватьДампПриЗавершенииПоПревышениюПамяти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2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://wonderland.v8.1c.ru/blog/razvitie-klastera-serverov-15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3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2812706"/>
            <a:ext cx="9526407" cy="4224073"/>
          </a:xfrm>
        </p:spPr>
        <p:txBody>
          <a:bodyPr/>
          <a:lstStyle/>
          <a:p>
            <a:pPr marL="0" indent="0" algn="ctr">
              <a:buNone/>
            </a:pPr>
            <a:r>
              <a:rPr lang="ru-RU" sz="5800" b="1" dirty="0"/>
              <a:t>МОБИЛЬНЫЕ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3574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62560"/>
            <a:ext cx="7682719" cy="1153161"/>
          </a:xfrm>
        </p:spPr>
        <p:txBody>
          <a:bodyPr/>
          <a:lstStyle/>
          <a:p>
            <a:r>
              <a:rPr lang="ru-RU" dirty="0" smtClean="0"/>
              <a:t>Две модели </a:t>
            </a:r>
            <a:r>
              <a:rPr lang="ru-RU" dirty="0"/>
              <a:t>работы мобильных приложений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2600" dirty="0" err="1"/>
              <a:t>Оффлайновая</a:t>
            </a:r>
            <a:r>
              <a:rPr lang="ru-RU" altLang="en-US" sz="2600" dirty="0"/>
              <a:t> с периодической синхронизацией</a:t>
            </a:r>
          </a:p>
          <a:p>
            <a:pPr lvl="1"/>
            <a:r>
              <a:rPr lang="ru-RU" altLang="en-US" sz="2600" dirty="0"/>
              <a:t>Сотрудники «в полях», у заказчика, …</a:t>
            </a:r>
          </a:p>
          <a:p>
            <a:r>
              <a:rPr lang="ru-RU" altLang="en-US" sz="2600" dirty="0"/>
              <a:t>Онлайновая</a:t>
            </a:r>
          </a:p>
          <a:p>
            <a:pPr lvl="1"/>
            <a:r>
              <a:rPr lang="ru-RU" altLang="en-US" sz="2600" dirty="0"/>
              <a:t>Сотрудники на территории предприятия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44627" y="4891762"/>
            <a:ext cx="8067521" cy="1083374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400" b="1" dirty="0">
                <a:solidFill>
                  <a:srgbClr val="000000"/>
                </a:solidFill>
                <a:latin typeface="Arial Narrow"/>
              </a:rPr>
              <a:t>Мы поддерживаем обе</a:t>
            </a:r>
          </a:p>
        </p:txBody>
      </p:sp>
    </p:spTree>
    <p:extLst>
      <p:ext uri="{BB962C8B-B14F-4D97-AF65-F5344CB8AC3E}">
        <p14:creationId xmlns:p14="http://schemas.microsoft.com/office/powerpoint/2010/main" val="4389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6169050" cy="1153161"/>
          </a:xfrm>
        </p:spPr>
        <p:txBody>
          <a:bodyPr/>
          <a:lstStyle/>
          <a:p>
            <a:r>
              <a:rPr lang="ru-RU" dirty="0" smtClean="0"/>
              <a:t>Опции </a:t>
            </a:r>
            <a:r>
              <a:rPr lang="ru-RU" dirty="0"/>
              <a:t>работы 1С на мобильных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430153"/>
            <a:ext cx="9526407" cy="5760640"/>
          </a:xfrm>
        </p:spPr>
        <p:txBody>
          <a:bodyPr/>
          <a:lstStyle/>
          <a:p>
            <a:r>
              <a:rPr lang="ru-RU" sz="2100" b="1" dirty="0"/>
              <a:t>Мобильная платформа</a:t>
            </a:r>
            <a:endParaRPr lang="ru-RU" b="1" dirty="0"/>
          </a:p>
          <a:p>
            <a:pPr lvl="1"/>
            <a:r>
              <a:rPr lang="ru-RU" dirty="0"/>
              <a:t>Разработка отдельного мобильного приложения</a:t>
            </a:r>
            <a:endParaRPr lang="en-US" dirty="0"/>
          </a:p>
          <a:p>
            <a:pPr lvl="1"/>
            <a:r>
              <a:rPr lang="ru-RU" dirty="0"/>
              <a:t>Приложение хранит данные на устройстве</a:t>
            </a:r>
          </a:p>
          <a:p>
            <a:pPr lvl="1"/>
            <a:r>
              <a:rPr lang="ru-RU" dirty="0" err="1"/>
              <a:t>Оффлайновое</a:t>
            </a:r>
            <a:r>
              <a:rPr lang="ru-RU" dirty="0"/>
              <a:t> мобильное приложение с возможностью синхронизации</a:t>
            </a:r>
          </a:p>
          <a:p>
            <a:pPr lvl="1"/>
            <a:r>
              <a:rPr lang="ru-RU" dirty="0"/>
              <a:t>Любой (в том числе не-1Сный </a:t>
            </a:r>
            <a:r>
              <a:rPr lang="ru-RU" dirty="0" err="1"/>
              <a:t>бэк</a:t>
            </a:r>
            <a:r>
              <a:rPr lang="ru-RU" dirty="0"/>
              <a:t>-енд)</a:t>
            </a:r>
          </a:p>
          <a:p>
            <a:pPr lvl="1"/>
            <a:endParaRPr lang="ru-RU" dirty="0"/>
          </a:p>
          <a:p>
            <a:r>
              <a:rPr lang="ru-RU" sz="2100" b="1" dirty="0"/>
              <a:t>Мобильный клиент (8.3.12)</a:t>
            </a:r>
            <a:endParaRPr lang="ru-RU" b="1" dirty="0"/>
          </a:p>
          <a:p>
            <a:pPr lvl="1"/>
            <a:r>
              <a:rPr lang="ru-RU" dirty="0"/>
              <a:t>Онлайновый мобильный клиент к серверному 1С решению</a:t>
            </a:r>
          </a:p>
          <a:p>
            <a:pPr lvl="1"/>
            <a:r>
              <a:rPr lang="ru-RU" dirty="0"/>
              <a:t>Не требует разработки отдельного мобильного приложения</a:t>
            </a:r>
          </a:p>
          <a:p>
            <a:pPr lvl="1"/>
            <a:r>
              <a:rPr lang="ru-RU" dirty="0"/>
              <a:t>Минимальная адаптация исходного кода для мобильных устройств</a:t>
            </a:r>
          </a:p>
          <a:p>
            <a:pPr lvl="1"/>
            <a:r>
              <a:rPr lang="ru-RU" altLang="en-US" dirty="0"/>
              <a:t>Оперативный онлайн доступ в основную </a:t>
            </a:r>
            <a:r>
              <a:rPr lang="ru-RU" altLang="en-US" dirty="0" smtClean="0"/>
              <a:t>систему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1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05682" y="162560"/>
            <a:ext cx="5809009" cy="1153161"/>
          </a:xfrm>
        </p:spPr>
        <p:txBody>
          <a:bodyPr/>
          <a:lstStyle/>
          <a:p>
            <a:r>
              <a:rPr lang="ru-RU" dirty="0" smtClean="0"/>
              <a:t>Приложения на мобильной платформе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14708" y="1430153"/>
            <a:ext cx="9526407" cy="5606624"/>
          </a:xfrm>
        </p:spPr>
        <p:txBody>
          <a:bodyPr/>
          <a:lstStyle/>
          <a:p>
            <a:r>
              <a:rPr lang="ru-RU" altLang="en-US" sz="2000" dirty="0"/>
              <a:t>Топ-</a:t>
            </a:r>
            <a:r>
              <a:rPr lang="ru-RU" altLang="en-US" sz="2000" dirty="0" err="1"/>
              <a:t>менеджемент</a:t>
            </a:r>
            <a:endParaRPr lang="ru-RU" altLang="en-US" sz="2000" dirty="0"/>
          </a:p>
          <a:p>
            <a:pPr lvl="1"/>
            <a:r>
              <a:rPr lang="ru-RU" altLang="en-US" sz="1800" dirty="0"/>
              <a:t>Отчеты, KPI</a:t>
            </a:r>
          </a:p>
          <a:p>
            <a:r>
              <a:rPr lang="ru-RU" altLang="en-US" sz="2000" dirty="0"/>
              <a:t>Автоматизация рабочих мест</a:t>
            </a:r>
          </a:p>
          <a:p>
            <a:pPr lvl="1"/>
            <a:r>
              <a:rPr lang="ru-RU" altLang="en-US" sz="1800" dirty="0"/>
              <a:t>Сотрудник в цеху</a:t>
            </a:r>
          </a:p>
          <a:p>
            <a:pPr lvl="1"/>
            <a:r>
              <a:rPr lang="ru-RU" altLang="en-US" sz="1800" dirty="0"/>
              <a:t>Кладовщик</a:t>
            </a:r>
          </a:p>
          <a:p>
            <a:pPr lvl="1"/>
            <a:r>
              <a:rPr lang="ru-RU" altLang="en-US" sz="1800" dirty="0"/>
              <a:t>Продавец (мобильная касса)</a:t>
            </a:r>
          </a:p>
          <a:p>
            <a:r>
              <a:rPr lang="ru-RU" altLang="en-US" sz="2000" dirty="0"/>
              <a:t>Работа «в полях»</a:t>
            </a:r>
          </a:p>
          <a:p>
            <a:pPr lvl="1"/>
            <a:r>
              <a:rPr lang="ru-RU" altLang="en-US" sz="1800" dirty="0" smtClean="0"/>
              <a:t>Торговый </a:t>
            </a:r>
            <a:r>
              <a:rPr lang="ru-RU" altLang="en-US" sz="1800" dirty="0"/>
              <a:t>агент</a:t>
            </a:r>
          </a:p>
          <a:p>
            <a:pPr lvl="1"/>
            <a:r>
              <a:rPr lang="ru-RU" altLang="en-US" sz="1800" dirty="0"/>
              <a:t>Ремонтник</a:t>
            </a:r>
          </a:p>
          <a:p>
            <a:pPr lvl="1"/>
            <a:r>
              <a:rPr lang="ru-RU" altLang="en-US" sz="1800" dirty="0"/>
              <a:t>Курьер</a:t>
            </a:r>
          </a:p>
          <a:p>
            <a:r>
              <a:rPr lang="ru-RU" altLang="en-US" sz="2000" dirty="0"/>
              <a:t>…</a:t>
            </a:r>
          </a:p>
          <a:p>
            <a:pPr lvl="1"/>
            <a:endParaRPr lang="ru-RU" altLang="en-US" sz="20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331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6338139" y="4809728"/>
            <a:ext cx="3418635" cy="2505472"/>
            <a:chOff x="3320430" y="838200"/>
            <a:chExt cx="5826621" cy="43053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276" y="838200"/>
              <a:ext cx="2771775" cy="430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D:\Peter\01 Projects\01 Events\2018-03-29 Android Kitchen\Images\сервер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30" y="1671413"/>
              <a:ext cx="2181226" cy="338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938" y="2734816"/>
              <a:ext cx="13049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Мобильный клиент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13911" y="1065313"/>
            <a:ext cx="9372987" cy="660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Аналог тонкого клиента для клиент-серверных решений 1С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https://wonderland.v8.1c.ru/blog/mobilnyy-klient/</a:t>
            </a:r>
            <a:endParaRPr lang="ru-RU" sz="16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Онлайн доступ к данным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Минимальная адаптация готовых конфигураций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https://wonderland.v8.1c.ru/blog/metodika-adaptatsii-k-mobilnomu-klientu/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Быстрое создание мобильных рабочих мест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Доступ к мобильной функциональности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sz="18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Отличия от тонкого клиента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UI перестраивается с учетом </a:t>
            </a:r>
            <a:b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мобильной специфики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Возможность работы с серверами </a:t>
            </a:r>
            <a:b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разных версий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Соединение по HTTP/HTTPS (TCP не поддерживается)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Недоступны некоторые элементы</a:t>
            </a:r>
          </a:p>
          <a:p>
            <a:pPr lvl="2">
              <a:spcBef>
                <a:spcPts val="0"/>
              </a:spcBef>
              <a:buClrTx/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Диаграммы Ганта, графическая схема, </a:t>
            </a:r>
            <a:r>
              <a:rPr lang="en-US" sz="16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географическая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схема, …</a:t>
            </a:r>
          </a:p>
          <a:p>
            <a:pPr lvl="1">
              <a:spcBef>
                <a:spcPts val="0"/>
              </a:spcBef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поддерживаются некоторые объекты и операции</a:t>
            </a:r>
          </a:p>
          <a:p>
            <a:pPr lvl="2">
              <a:spcBef>
                <a:spcPts val="0"/>
              </a:spcBef>
              <a:buClrTx/>
              <a:buFont typeface="Segoe UI" panose="020B0502040204020203" pitchFamily="34" charset="0"/>
              <a:buChar char="–"/>
            </a:pP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 с </a:t>
            </a:r>
            <a:r>
              <a:rPr lang="ru-RU" sz="16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Zip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архивами, …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endParaRPr lang="ru-RU" sz="18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16233" y="1583770"/>
            <a:ext cx="9447992" cy="7680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Правка 10 строк кода – и </a:t>
            </a:r>
            <a:r>
              <a:rPr lang="en-US" sz="2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ERP </a:t>
            </a:r>
            <a:r>
              <a:rPr lang="ru-RU" sz="2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запускается на смартфоне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6233" y="2911785"/>
            <a:ext cx="9447992" cy="1966576"/>
            <a:chOff x="108933" y="3306756"/>
            <a:chExt cx="8854610" cy="184366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3" y="3306756"/>
              <a:ext cx="8854610" cy="184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5179128" y="3717032"/>
              <a:ext cx="1656184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05681" y="162560"/>
            <a:ext cx="5147716" cy="1153161"/>
          </a:xfrm>
        </p:spPr>
        <p:txBody>
          <a:bodyPr/>
          <a:lstStyle/>
          <a:p>
            <a:r>
              <a:rPr lang="ru-RU" dirty="0" smtClean="0"/>
              <a:t>Мобильный клиент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sz="quarter" idx="4294967295"/>
          </p:nvPr>
        </p:nvSpPr>
        <p:spPr>
          <a:xfrm>
            <a:off x="135134" y="5040154"/>
            <a:ext cx="9447992" cy="768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Полные рекомендации по адаптации конфигураций для мобильного клиента - на ИТС</a:t>
            </a:r>
          </a:p>
        </p:txBody>
      </p:sp>
    </p:spTree>
    <p:extLst>
      <p:ext uri="{BB962C8B-B14F-4D97-AF65-F5344CB8AC3E}">
        <p14:creationId xmlns:p14="http://schemas.microsoft.com/office/powerpoint/2010/main" val="40026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" y="1181150"/>
            <a:ext cx="9756775" cy="614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805681" y="162560"/>
            <a:ext cx="5147716" cy="1153161"/>
          </a:xfrm>
        </p:spPr>
        <p:txBody>
          <a:bodyPr/>
          <a:lstStyle/>
          <a:p>
            <a:r>
              <a:rPr lang="ru-RU" dirty="0" smtClean="0"/>
              <a:t>Мобильный клиент</a:t>
            </a:r>
            <a:endParaRPr lang="ru-RU" dirty="0"/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6532639" y="7793"/>
            <a:ext cx="3329000" cy="6496324"/>
            <a:chOff x="6812875" y="400784"/>
            <a:chExt cx="2305246" cy="4500000"/>
          </a:xfrm>
        </p:grpSpPr>
        <p:pic>
          <p:nvPicPr>
            <p:cNvPr id="11" name="Picture 4" descr="D:\Peter\01 Projects\01 Events\2018-08-08 Мобильная Среда\Images\ERP-order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542" y="972574"/>
              <a:ext cx="1863207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2875" y="400784"/>
              <a:ext cx="2305246" cy="45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2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27" y="1181150"/>
            <a:ext cx="9747176" cy="614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805681" y="162560"/>
            <a:ext cx="5147716" cy="1153161"/>
          </a:xfrm>
        </p:spPr>
        <p:txBody>
          <a:bodyPr/>
          <a:lstStyle/>
          <a:p>
            <a:r>
              <a:rPr lang="ru-RU" dirty="0" smtClean="0"/>
              <a:t>Мобильный клиент</a:t>
            </a:r>
            <a:endParaRPr lang="ru-RU" dirty="0"/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6532904" y="7793"/>
            <a:ext cx="3328469" cy="6496324"/>
            <a:chOff x="6813059" y="400784"/>
            <a:chExt cx="2304878" cy="4500000"/>
          </a:xfrm>
        </p:grpSpPr>
        <p:pic>
          <p:nvPicPr>
            <p:cNvPr id="11" name="Picture 4" descr="D:\Peter\01 Projects\01 Events\2018-08-08 Мобильная Среда\Images\ERP-order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542" y="972574"/>
              <a:ext cx="1863207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059" y="400784"/>
              <a:ext cx="2304878" cy="45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1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27" y="1181150"/>
            <a:ext cx="9747176" cy="614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805681" y="162560"/>
            <a:ext cx="5147716" cy="1153161"/>
          </a:xfrm>
        </p:spPr>
        <p:txBody>
          <a:bodyPr/>
          <a:lstStyle/>
          <a:p>
            <a:r>
              <a:rPr lang="ru-RU" dirty="0" smtClean="0"/>
              <a:t>Мобильный клиент</a:t>
            </a:r>
            <a:endParaRPr lang="ru-RU" dirty="0"/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6532904" y="7793"/>
            <a:ext cx="3328469" cy="6496324"/>
            <a:chOff x="6813059" y="400784"/>
            <a:chExt cx="2304878" cy="4500000"/>
          </a:xfrm>
        </p:grpSpPr>
        <p:pic>
          <p:nvPicPr>
            <p:cNvPr id="11" name="Picture 4" descr="D:\Peter\01 Projects\01 Events\2018-08-08 Мобильная Среда\Images\ERP-order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542" y="972574"/>
              <a:ext cx="1863207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059" y="400784"/>
              <a:ext cx="2304878" cy="45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5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5881018" cy="1153161"/>
          </a:xfrm>
        </p:spPr>
        <p:txBody>
          <a:bodyPr/>
          <a:lstStyle/>
          <a:p>
            <a:r>
              <a:rPr lang="ru-RU" dirty="0" smtClean="0"/>
              <a:t>Мобильные технологии - НОВОЕ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311821"/>
            <a:ext cx="9757859" cy="6115483"/>
          </a:xfrm>
        </p:spPr>
        <p:txBody>
          <a:bodyPr/>
          <a:lstStyle/>
          <a:p>
            <a:r>
              <a:rPr lang="ru-RU" dirty="0" smtClean="0"/>
              <a:t>Поддержка отчетов с СКД (8.3.14)</a:t>
            </a:r>
          </a:p>
          <a:p>
            <a:r>
              <a:rPr lang="ru-RU" dirty="0"/>
              <a:t>Поддержка корпоративных стилей </a:t>
            </a:r>
            <a:endParaRPr lang="ru-RU" dirty="0" smtClean="0"/>
          </a:p>
          <a:p>
            <a:pPr lvl="1"/>
            <a:r>
              <a:rPr lang="ru-RU" dirty="0" smtClean="0"/>
              <a:t>В </a:t>
            </a:r>
            <a:r>
              <a:rPr lang="ru-RU" dirty="0"/>
              <a:t>мобильном клиенте (8.3.13)</a:t>
            </a:r>
          </a:p>
          <a:p>
            <a:pPr lvl="1"/>
            <a:r>
              <a:rPr lang="ru-RU" dirty="0" smtClean="0"/>
              <a:t>В </a:t>
            </a:r>
            <a:r>
              <a:rPr lang="ru-RU" dirty="0"/>
              <a:t>мобильной платформе (8.3.14</a:t>
            </a:r>
            <a:r>
              <a:rPr lang="ru-RU" dirty="0" smtClean="0"/>
              <a:t>)</a:t>
            </a:r>
          </a:p>
          <a:p>
            <a:r>
              <a:rPr lang="ru-RU" dirty="0" smtClean="0"/>
              <a:t>Автоматическое резервное копирование данных (8.3.16)</a:t>
            </a:r>
          </a:p>
          <a:p>
            <a:endParaRPr lang="ru-RU" dirty="0"/>
          </a:p>
          <a:p>
            <a:endParaRPr lang="en-US" dirty="0"/>
          </a:p>
          <a:p>
            <a:endParaRPr lang="ru-RU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8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 серверов (8.3.16)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117" y="1065312"/>
            <a:ext cx="9876247" cy="597146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Запуск </a:t>
            </a:r>
            <a:r>
              <a:rPr lang="ru-RU" dirty="0"/>
              <a:t>резервных рабочих процессов. </a:t>
            </a:r>
            <a:endParaRPr lang="ru-RU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Резервный процесс </a:t>
            </a:r>
            <a:r>
              <a:rPr lang="ru-RU" dirty="0"/>
              <a:t>запускается </a:t>
            </a:r>
            <a:r>
              <a:rPr lang="ru-RU" dirty="0" smtClean="0"/>
              <a:t>заранее 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Для </a:t>
            </a:r>
            <a:r>
              <a:rPr lang="ru-RU" dirty="0"/>
              <a:t>него синхронизируются служебные данные кластера серверов. </a:t>
            </a:r>
            <a:endParaRPr lang="ru-RU" dirty="0" smtClean="0"/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Уменьшается </a:t>
            </a:r>
            <a:r>
              <a:rPr lang="ru-RU" dirty="0"/>
              <a:t>время переключения </a:t>
            </a:r>
            <a:r>
              <a:rPr lang="ru-RU" dirty="0" smtClean="0"/>
              <a:t>клиента </a:t>
            </a:r>
            <a:r>
              <a:rPr lang="ru-RU" dirty="0"/>
              <a:t>на новый рабочий процесс в случае аварийного </a:t>
            </a:r>
            <a:r>
              <a:rPr lang="ru-RU" dirty="0" smtClean="0"/>
              <a:t>завершения текущего рабочего процесса.</a:t>
            </a: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Оптимизирована работа кластера серверов при работе с большими объемами сеансовых </a:t>
            </a:r>
            <a:r>
              <a:rPr lang="ru-RU" dirty="0" smtClean="0"/>
              <a:t>данных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Ускорено </a:t>
            </a:r>
            <a:r>
              <a:rPr lang="ru-RU" dirty="0"/>
              <a:t>открытие управляемой формы, выполнение контекстного серверного вызова, работа с временным </a:t>
            </a:r>
            <a:r>
              <a:rPr lang="ru-RU" dirty="0" smtClean="0"/>
              <a:t>хранилищем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Параллельный пересчет </a:t>
            </a:r>
            <a:r>
              <a:rPr lang="ru-RU" dirty="0"/>
              <a:t>итогов регистров при реструктуризации </a:t>
            </a:r>
            <a:r>
              <a:rPr lang="ru-RU" dirty="0" smtClean="0"/>
              <a:t>базы </a:t>
            </a:r>
            <a:r>
              <a:rPr lang="ru-RU" dirty="0"/>
              <a:t>и при выполнении тестирования и исправления </a:t>
            </a:r>
            <a:r>
              <a:rPr lang="ru-RU" dirty="0" smtClean="0"/>
              <a:t>базы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9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Работа на новых версиях 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Поддержка 64 бит в </a:t>
            </a:r>
            <a:r>
              <a:rPr lang="en-US" altLang="ru-RU" dirty="0"/>
              <a:t>Android</a:t>
            </a:r>
          </a:p>
          <a:p>
            <a:pPr lvl="1"/>
            <a:r>
              <a:rPr lang="ru-RU" altLang="ru-RU" dirty="0"/>
              <a:t>Реализована в 8.3.15</a:t>
            </a:r>
          </a:p>
          <a:p>
            <a:pPr lvl="1"/>
            <a:r>
              <a:rPr lang="ru-RU" altLang="ru-RU" dirty="0"/>
              <a:t>Приложения в </a:t>
            </a:r>
            <a:r>
              <a:rPr lang="en-US" altLang="ru-RU" dirty="0"/>
              <a:t>Google Play </a:t>
            </a:r>
            <a:r>
              <a:rPr lang="ru-RU" altLang="ru-RU" dirty="0"/>
              <a:t>теперь только на 8.3.15</a:t>
            </a:r>
            <a:endParaRPr lang="en-US" altLang="ru-RU" dirty="0"/>
          </a:p>
          <a:p>
            <a:pPr lvl="1"/>
            <a:r>
              <a:rPr lang="ru-RU" altLang="ru-RU" dirty="0"/>
              <a:t>Релиз 8.3.15.59 выпущен 7 августа 2019</a:t>
            </a:r>
          </a:p>
          <a:p>
            <a:pPr lvl="1"/>
            <a:r>
              <a:rPr lang="ru-RU" altLang="ru-RU" dirty="0"/>
              <a:t>В 8.3.14 переноситься не будет</a:t>
            </a:r>
            <a:endParaRPr lang="en-US" altLang="ru-RU" dirty="0"/>
          </a:p>
          <a:p>
            <a:r>
              <a:rPr lang="ru-RU" altLang="ru-RU" dirty="0"/>
              <a:t>Запуск на </a:t>
            </a:r>
            <a:r>
              <a:rPr lang="en-US" altLang="ru-RU" dirty="0"/>
              <a:t>iOS 13</a:t>
            </a:r>
            <a:endParaRPr lang="ru-RU" altLang="ru-RU" dirty="0"/>
          </a:p>
          <a:p>
            <a:pPr lvl="1"/>
            <a:r>
              <a:rPr lang="ru-RU" altLang="ru-RU" dirty="0"/>
              <a:t>Исправлено в 8.3.15.62</a:t>
            </a:r>
          </a:p>
          <a:p>
            <a:pPr lvl="1"/>
            <a:r>
              <a:rPr lang="ru-RU" altLang="ru-RU" dirty="0"/>
              <a:t>Релиз 8.3.15.</a:t>
            </a:r>
            <a:r>
              <a:rPr lang="en-US" altLang="ru-RU" dirty="0"/>
              <a:t>62</a:t>
            </a:r>
            <a:r>
              <a:rPr lang="ru-RU" altLang="ru-RU" dirty="0"/>
              <a:t> выпущен 13 сентября 2019</a:t>
            </a:r>
          </a:p>
          <a:p>
            <a:pPr lvl="1"/>
            <a:r>
              <a:rPr lang="ru-RU" altLang="ru-RU" dirty="0"/>
              <a:t>В 8.3.14 переноситься не будет</a:t>
            </a:r>
            <a:endParaRPr lang="en-US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6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6313066" cy="1153161"/>
          </a:xfrm>
        </p:spPr>
        <p:txBody>
          <a:bodyPr/>
          <a:lstStyle/>
          <a:p>
            <a:r>
              <a:rPr lang="ru-RU" altLang="en-US" dirty="0" smtClean="0"/>
              <a:t>Требуемые разрешения в 8.3.15</a:t>
            </a: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 smtClean="0"/>
              <a:t>Разрешения телефонии и мультимедиа теперь раздельно</a:t>
            </a:r>
          </a:p>
          <a:p>
            <a:r>
              <a:rPr lang="ru-RU" altLang="en-US" dirty="0" smtClean="0"/>
              <a:t>Можно задавать сообщения при запросе разрешения</a:t>
            </a:r>
          </a:p>
          <a:p>
            <a:pPr lvl="1"/>
            <a:r>
              <a:rPr lang="ru-RU" altLang="en-US" dirty="0" smtClean="0"/>
              <a:t>Иначе будет текст по</a:t>
            </a:r>
            <a:r>
              <a:rPr lang="en-US" altLang="en-US" dirty="0" smtClean="0"/>
              <a:t> </a:t>
            </a:r>
            <a:r>
              <a:rPr lang="ru-RU" altLang="en-US" dirty="0" smtClean="0"/>
              <a:t>умолчанию</a:t>
            </a:r>
          </a:p>
          <a:p>
            <a:r>
              <a:rPr lang="ru-RU" altLang="en-US" dirty="0" smtClean="0"/>
              <a:t>Необходимо использовать конфигуратор 8.3.15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3" y="3511832"/>
            <a:ext cx="5305545" cy="378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58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787" y="-28787"/>
            <a:ext cx="6677992" cy="1153161"/>
          </a:xfrm>
        </p:spPr>
        <p:txBody>
          <a:bodyPr/>
          <a:lstStyle/>
          <a:p>
            <a:r>
              <a:rPr lang="ru-RU" altLang="en-US" dirty="0" smtClean="0"/>
              <a:t>Изменение в требуемых разрешениях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Разрешение мультимедиа заменено на отдельные разрешения</a:t>
            </a:r>
            <a:endParaRPr lang="en-US" altLang="en-US" dirty="0" smtClean="0"/>
          </a:p>
          <a:p>
            <a:pPr lvl="1" eaLnBrk="1" hangingPunct="1"/>
            <a:r>
              <a:rPr lang="ru-RU" altLang="en-US" dirty="0" smtClean="0"/>
              <a:t>Камера</a:t>
            </a:r>
          </a:p>
          <a:p>
            <a:pPr lvl="1" eaLnBrk="1" hangingPunct="1"/>
            <a:r>
              <a:rPr lang="ru-RU" altLang="en-US" dirty="0" smtClean="0"/>
              <a:t>Микрофон</a:t>
            </a:r>
          </a:p>
          <a:p>
            <a:pPr lvl="1" eaLnBrk="1" hangingPunct="1"/>
            <a:r>
              <a:rPr lang="ru-RU" altLang="en-US" dirty="0" smtClean="0"/>
              <a:t>Библиотека музыки</a:t>
            </a:r>
          </a:p>
          <a:p>
            <a:pPr lvl="1" eaLnBrk="1" hangingPunct="1"/>
            <a:r>
              <a:rPr lang="ru-RU" altLang="en-US" dirty="0" smtClean="0"/>
              <a:t>Библиотека фото и видео</a:t>
            </a:r>
          </a:p>
          <a:p>
            <a:pPr lvl="1" eaLnBrk="1" hangingPunct="1"/>
            <a:r>
              <a:rPr lang="ru-RU" altLang="en-US" dirty="0" smtClean="0"/>
              <a:t>Воспроизведение аудио и вибрация</a:t>
            </a:r>
          </a:p>
          <a:p>
            <a:pPr eaLnBrk="1" hangingPunct="1"/>
            <a:r>
              <a:rPr lang="ru-RU" altLang="en-US" dirty="0" smtClean="0"/>
              <a:t>Необходимо указывать только те разрешения, которые реально используются в приложении</a:t>
            </a:r>
          </a:p>
        </p:txBody>
      </p:sp>
    </p:spTree>
    <p:extLst>
      <p:ext uri="{BB962C8B-B14F-4D97-AF65-F5344CB8AC3E}">
        <p14:creationId xmlns:p14="http://schemas.microsoft.com/office/powerpoint/2010/main" val="19896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787" y="-28787"/>
            <a:ext cx="7110040" cy="1153161"/>
          </a:xfrm>
        </p:spPr>
        <p:txBody>
          <a:bodyPr/>
          <a:lstStyle/>
          <a:p>
            <a:r>
              <a:rPr lang="ru-RU" altLang="en-US" dirty="0" smtClean="0"/>
              <a:t>Изменение в требуемых разрешениях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Новые правила использования телефонии в </a:t>
            </a:r>
            <a:r>
              <a:rPr lang="en-US" altLang="en-US" smtClean="0"/>
              <a:t>Android</a:t>
            </a:r>
          </a:p>
          <a:p>
            <a:pPr lvl="1" eaLnBrk="1" hangingPunct="1"/>
            <a:r>
              <a:rPr lang="ru-RU" altLang="en-US" smtClean="0"/>
              <a:t>Не требуют разрешений</a:t>
            </a:r>
          </a:p>
          <a:p>
            <a:pPr lvl="2" eaLnBrk="1" hangingPunct="1"/>
            <a:r>
              <a:rPr lang="ru-RU" altLang="en-US" smtClean="0"/>
              <a:t>Интерактивный набор номера</a:t>
            </a:r>
          </a:p>
          <a:p>
            <a:pPr lvl="2" eaLnBrk="1" hangingPunct="1"/>
            <a:r>
              <a:rPr lang="ru-RU" altLang="en-US" smtClean="0"/>
              <a:t>Интерактивная отправка </a:t>
            </a:r>
            <a:r>
              <a:rPr lang="en-US" altLang="en-US" smtClean="0"/>
              <a:t>SMS</a:t>
            </a:r>
          </a:p>
          <a:p>
            <a:pPr lvl="1" eaLnBrk="1" hangingPunct="1"/>
            <a:r>
              <a:rPr lang="ru-RU" altLang="en-US" smtClean="0"/>
              <a:t>Отдельные разрешения</a:t>
            </a:r>
          </a:p>
          <a:p>
            <a:pPr lvl="2" eaLnBrk="1" hangingPunct="1"/>
            <a:r>
              <a:rPr lang="ru-RU" altLang="en-US" smtClean="0"/>
              <a:t>Не интерактивный набор номера</a:t>
            </a:r>
          </a:p>
          <a:p>
            <a:pPr lvl="2" eaLnBrk="1" hangingPunct="1"/>
            <a:r>
              <a:rPr lang="ru-RU" altLang="en-US" smtClean="0"/>
              <a:t>Не интерактивная отправка </a:t>
            </a:r>
            <a:r>
              <a:rPr lang="en-US" altLang="en-US" smtClean="0"/>
              <a:t>SMS</a:t>
            </a:r>
          </a:p>
          <a:p>
            <a:pPr lvl="2" eaLnBrk="1" hangingPunct="1"/>
            <a:r>
              <a:rPr lang="ru-RU" altLang="en-US" smtClean="0"/>
              <a:t>Обработка звонков</a:t>
            </a:r>
          </a:p>
          <a:p>
            <a:pPr lvl="2" eaLnBrk="1" hangingPunct="1"/>
            <a:r>
              <a:rPr lang="ru-RU" altLang="en-US" smtClean="0"/>
              <a:t>Получение </a:t>
            </a:r>
            <a:r>
              <a:rPr lang="en-US" altLang="en-US" smtClean="0"/>
              <a:t>SMS</a:t>
            </a:r>
          </a:p>
          <a:p>
            <a:pPr lvl="2" eaLnBrk="1" hangingPunct="1"/>
            <a:r>
              <a:rPr lang="ru-RU" altLang="en-US" smtClean="0"/>
              <a:t>Работа с журналом звонков</a:t>
            </a:r>
          </a:p>
          <a:p>
            <a:pPr lvl="1" eaLnBrk="1" hangingPunct="1"/>
            <a:r>
              <a:rPr lang="ru-RU" altLang="en-US" smtClean="0"/>
              <a:t>Либо приложение должно быть обработчиком по умолчанию</a:t>
            </a:r>
          </a:p>
          <a:p>
            <a:pPr lvl="1" eaLnBrk="1" hangingPunct="1"/>
            <a:r>
              <a:rPr lang="ru-RU" altLang="en-US" smtClean="0"/>
              <a:t>Либо функциональность из списка исключений</a:t>
            </a:r>
          </a:p>
        </p:txBody>
      </p:sp>
    </p:spTree>
    <p:extLst>
      <p:ext uri="{BB962C8B-B14F-4D97-AF65-F5344CB8AC3E}">
        <p14:creationId xmlns:p14="http://schemas.microsoft.com/office/powerpoint/2010/main" val="5788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787" y="-28787"/>
            <a:ext cx="6894016" cy="1153161"/>
          </a:xfrm>
        </p:spPr>
        <p:txBody>
          <a:bodyPr/>
          <a:lstStyle/>
          <a:p>
            <a:r>
              <a:rPr lang="ru-RU" altLang="en-US" dirty="0" smtClean="0"/>
              <a:t>Изменение в требуемых разрешениях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Исключения</a:t>
            </a:r>
            <a:r>
              <a:rPr lang="en-US" altLang="en-US" dirty="0" smtClean="0"/>
              <a:t> (</a:t>
            </a:r>
            <a:r>
              <a:rPr lang="ru-RU" altLang="en-US" dirty="0" smtClean="0"/>
              <a:t>требуется согласование от </a:t>
            </a:r>
            <a:r>
              <a:rPr lang="en-US" altLang="en-US" dirty="0" smtClean="0"/>
              <a:t>Google)</a:t>
            </a:r>
          </a:p>
          <a:p>
            <a:pPr lvl="1" eaLnBrk="1" hangingPunct="1"/>
            <a:r>
              <a:rPr lang="ru-RU" altLang="ru-RU" dirty="0" smtClean="0"/>
              <a:t>Подтверждение аккаунта с помощью телефонного звонка</a:t>
            </a:r>
          </a:p>
          <a:p>
            <a:pPr lvl="1" eaLnBrk="1" hangingPunct="1"/>
            <a:r>
              <a:rPr lang="ru-RU" altLang="ru-RU" dirty="0" smtClean="0"/>
              <a:t>АОН, распознавание и блокировка спама</a:t>
            </a:r>
          </a:p>
          <a:p>
            <a:pPr lvl="1" eaLnBrk="1" hangingPunct="1"/>
            <a:r>
              <a:rPr lang="ru-RU" altLang="ru-RU" dirty="0" smtClean="0"/>
              <a:t>Приложения, с помощью которых можно подключить мобильный телефон к другим устройствам (например, к умным часам или автомобилю), чтобы отправлять и получать SMS или совершать и принимать вызовы</a:t>
            </a:r>
          </a:p>
          <a:p>
            <a:pPr lvl="1" eaLnBrk="1" hangingPunct="1"/>
            <a:r>
              <a:rPr lang="ru-RU" altLang="ru-RU" b="1" dirty="0" smtClean="0"/>
              <a:t>Приложения, которые позволяют автоматизировать повторяющиеся действия в разных областях ОС на основе одного или нескольких заданных пользователем условий</a:t>
            </a:r>
          </a:p>
          <a:p>
            <a:pPr lvl="1" eaLnBrk="1" hangingPunct="1"/>
            <a:r>
              <a:rPr lang="ru-RU" altLang="ru-RU" dirty="0" smtClean="0"/>
              <a:t>Финансовые транзакции по </a:t>
            </a:r>
            <a:r>
              <a:rPr lang="en-US" altLang="ru-RU" dirty="0" smtClean="0"/>
              <a:t>SMS</a:t>
            </a:r>
            <a:endParaRPr lang="ru-RU" altLang="ru-RU" dirty="0" smtClean="0"/>
          </a:p>
          <a:p>
            <a:pPr lvl="1" eaLnBrk="1" hangingPunct="1"/>
            <a:r>
              <a:rPr lang="ru-RU" altLang="ru-RU" dirty="0" smtClean="0"/>
              <a:t>SMS-оповещения об угрозах здоровью или чрезвычайных ситуациях</a:t>
            </a:r>
            <a:endParaRPr lang="ru-R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31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787" y="-28787"/>
            <a:ext cx="6822008" cy="1153161"/>
          </a:xfrm>
        </p:spPr>
        <p:txBody>
          <a:bodyPr/>
          <a:lstStyle/>
          <a:p>
            <a:r>
              <a:rPr lang="ru-RU" altLang="ru-RU" dirty="0" smtClean="0"/>
              <a:t>Изменения в отправке </a:t>
            </a:r>
            <a:r>
              <a:rPr lang="en-US" altLang="ru-RU" dirty="0" smtClean="0"/>
              <a:t>PUSH </a:t>
            </a:r>
            <a:r>
              <a:rPr lang="ru-RU" altLang="ru-RU" dirty="0" smtClean="0"/>
              <a:t>на</a:t>
            </a:r>
            <a:r>
              <a:rPr lang="en-US" altLang="ru-RU" dirty="0" smtClean="0"/>
              <a:t> Android</a:t>
            </a:r>
            <a:endParaRPr lang="ru-RU" altLang="ru-RU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dirty="0" smtClean="0"/>
              <a:t>Google Cloud Messaging – </a:t>
            </a:r>
            <a:r>
              <a:rPr lang="ru-RU" altLang="ru-RU" dirty="0" smtClean="0"/>
              <a:t>объявлено устаревшей</a:t>
            </a: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ru-RU" altLang="ru-RU" dirty="0" smtClean="0"/>
              <a:t>начиная с апреля 2018</a:t>
            </a:r>
            <a:endParaRPr lang="en-US" altLang="ru-RU" dirty="0" smtClean="0"/>
          </a:p>
          <a:p>
            <a:r>
              <a:rPr lang="ru-RU" altLang="ru-RU" dirty="0" smtClean="0"/>
              <a:t>Сейчас </a:t>
            </a:r>
            <a:r>
              <a:rPr lang="en-US" altLang="ru-RU" dirty="0" smtClean="0"/>
              <a:t>GCM </a:t>
            </a:r>
            <a:r>
              <a:rPr lang="ru-RU" altLang="ru-RU" dirty="0" smtClean="0"/>
              <a:t>полностью исключен из </a:t>
            </a:r>
            <a:r>
              <a:rPr lang="en-US" altLang="ru-RU" dirty="0" smtClean="0"/>
              <a:t>API Google</a:t>
            </a:r>
          </a:p>
          <a:p>
            <a:r>
              <a:rPr lang="ru-RU" altLang="ru-RU" dirty="0" smtClean="0"/>
              <a:t>Нужно использовать </a:t>
            </a:r>
            <a:r>
              <a:rPr lang="en-US" altLang="ru-RU" dirty="0" smtClean="0"/>
              <a:t>Firebase Cloud Messaging</a:t>
            </a:r>
          </a:p>
          <a:p>
            <a:pPr lvl="1"/>
            <a:r>
              <a:rPr lang="en-US" altLang="ru-RU" dirty="0" err="1" smtClean="0"/>
              <a:t>ПолучитьИдентификаторПодписчикаУведомлений</a:t>
            </a:r>
            <a:endParaRPr lang="en-US" altLang="ru-RU" dirty="0" smtClean="0"/>
          </a:p>
          <a:p>
            <a:pPr lvl="2"/>
            <a:r>
              <a:rPr lang="ru-RU" altLang="ru-RU" dirty="0" err="1" smtClean="0"/>
              <a:t>НомерПриложенияGoogleCloud</a:t>
            </a:r>
            <a:r>
              <a:rPr lang="ru-RU" altLang="ru-RU" dirty="0" smtClean="0"/>
              <a:t> </a:t>
            </a:r>
            <a:r>
              <a:rPr lang="ru-RU" altLang="ru-RU" b="1" dirty="0" smtClean="0"/>
              <a:t>не указывается</a:t>
            </a:r>
            <a:r>
              <a:rPr lang="ru-RU" altLang="ru-RU" dirty="0" smtClean="0"/>
              <a:t> для </a:t>
            </a:r>
            <a:r>
              <a:rPr lang="en-US" altLang="ru-RU" dirty="0" smtClean="0"/>
              <a:t>FCM</a:t>
            </a:r>
          </a:p>
          <a:p>
            <a:pPr lvl="1"/>
            <a:r>
              <a:rPr lang="ru-RU" altLang="ru-RU" dirty="0" err="1" smtClean="0"/>
              <a:t>МенеджерОтправкиДоставляемыхУведомлений.Отправить</a:t>
            </a:r>
            <a:endParaRPr lang="ru-RU" altLang="ru-RU" dirty="0" smtClean="0"/>
          </a:p>
          <a:p>
            <a:pPr lvl="2"/>
            <a:r>
              <a:rPr lang="ru-RU" altLang="ru-RU" dirty="0" err="1" smtClean="0"/>
              <a:t>ДанныеАутентификации</a:t>
            </a:r>
            <a:r>
              <a:rPr lang="ru-RU" altLang="ru-RU" dirty="0" smtClean="0"/>
              <a:t> - ключ сервера (</a:t>
            </a:r>
            <a:r>
              <a:rPr lang="ru-RU" altLang="ru-RU" b="1" dirty="0" err="1" smtClean="0"/>
              <a:t>server_key</a:t>
            </a:r>
            <a:r>
              <a:rPr lang="ru-RU" altLang="ru-RU" dirty="0" smtClean="0"/>
              <a:t>) для подключения к службе доставки </a:t>
            </a:r>
            <a:r>
              <a:rPr lang="ru-RU" altLang="ru-RU" dirty="0" err="1" smtClean="0"/>
              <a:t>Firebase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Cloud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Messaging</a:t>
            </a:r>
            <a:endParaRPr lang="ru-RU" altLang="ru-RU" dirty="0" smtClean="0"/>
          </a:p>
          <a:p>
            <a:pPr lvl="1"/>
            <a:r>
              <a:rPr lang="ru-RU" altLang="ru-RU" dirty="0" smtClean="0"/>
              <a:t>Загрузить </a:t>
            </a:r>
            <a:r>
              <a:rPr lang="ru-RU" altLang="ru-RU" b="1" dirty="0" err="1" smtClean="0"/>
              <a:t>google-services.json</a:t>
            </a:r>
            <a:r>
              <a:rPr lang="ru-RU" altLang="ru-RU" dirty="0" smtClean="0"/>
              <a:t> в сборщике мобильных приложений</a:t>
            </a:r>
          </a:p>
        </p:txBody>
      </p:sp>
    </p:spTree>
    <p:extLst>
      <p:ext uri="{BB962C8B-B14F-4D97-AF65-F5344CB8AC3E}">
        <p14:creationId xmlns:p14="http://schemas.microsoft.com/office/powerpoint/2010/main" val="7180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4"/>
          <p:cNvSpPr txBox="1">
            <a:spLocks noGrp="1"/>
          </p:cNvSpPr>
          <p:nvPr/>
        </p:nvSpPr>
        <p:spPr bwMode="auto">
          <a:xfrm>
            <a:off x="8795068" y="7037493"/>
            <a:ext cx="817879" cy="27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20A52DF-3553-426D-9110-031AB8B13418}" type="slidenum">
              <a:rPr lang="ru-RU" altLang="ru-RU" sz="1067" b="1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76</a:t>
            </a:fld>
            <a:endParaRPr lang="ru-RU" altLang="ru-RU" sz="1067" b="1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0481" y="-28787"/>
            <a:ext cx="6820314" cy="11531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Добавление ИБ по штрихкодам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t" anchorCtr="0" compatLnSpc="1">
            <a:prstTxWarp prst="textNoShape">
              <a:avLst/>
            </a:prstTxWarp>
          </a:bodyPr>
          <a:lstStyle/>
          <a:p>
            <a:pPr lvl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Начальная страница мобильного клиента</a:t>
            </a:r>
          </a:p>
          <a:p>
            <a:pPr lvl="2">
              <a:buClrTx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Можно добавить информационную базу по 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QR 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коду с помощью ссылки в 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HTML</a:t>
            </a:r>
          </a:p>
          <a:p>
            <a:pPr lvl="3">
              <a:buClrTx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&lt;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href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="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://?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AddByQRCode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"&gt;Начать Сканирование&lt;/</a:t>
            </a: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</a:p>
          <a:p>
            <a:pPr lvl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Диалог выбора информационной базы мобильного клиента</a:t>
            </a:r>
          </a:p>
          <a:p>
            <a:pPr lvl="2">
              <a:buClrTx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Теперь можно добавить информационную базу и сервис списка баз по ссылке с помощью камеры устройства</a:t>
            </a:r>
            <a:endParaRPr lang="en-US" altLang="ru-RU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платформе разработчика</a:t>
            </a:r>
            <a:endParaRPr lang="en-US" altLang="ru-RU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Clr>
                <a:srgbClr val="000000"/>
              </a:buClr>
              <a:buFont typeface="Segoe UI" panose="020B0502040204020203" pitchFamily="34" charset="0"/>
              <a:buChar char="–"/>
            </a:pPr>
            <a:endParaRPr lang="ru-RU" altLang="ru-RU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28" y="3981028"/>
            <a:ext cx="3511973" cy="305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6214427" y="5889848"/>
            <a:ext cx="3128455" cy="504056"/>
          </a:xfrm>
          <a:prstGeom prst="roundRect">
            <a:avLst/>
          </a:prstGeom>
          <a:noFill/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2133"/>
              <a:t>В мобильном клиенте и мобильной платформе</a:t>
            </a:r>
          </a:p>
          <a:p>
            <a:pPr lvl="1"/>
            <a:r>
              <a:rPr lang="ru-RU" altLang="en-US" sz="1920"/>
              <a:t>Аналогично ПК</a:t>
            </a:r>
          </a:p>
          <a:p>
            <a:r>
              <a:rPr lang="ru-RU" altLang="en-US" sz="2133"/>
              <a:t>Доступен в меню функций</a:t>
            </a:r>
            <a:r>
              <a:rPr lang="en-US" altLang="en-US" sz="2133"/>
              <a:t> </a:t>
            </a:r>
            <a:r>
              <a:rPr lang="ru-RU" altLang="en-US" sz="2133"/>
              <a:t>и</a:t>
            </a:r>
            <a:r>
              <a:rPr lang="en-US" altLang="en-US" sz="2133"/>
              <a:t> </a:t>
            </a:r>
            <a:r>
              <a:rPr lang="ru-RU" altLang="en-US" sz="2133"/>
              <a:t>контекстном меню «Искать везде»</a:t>
            </a:r>
          </a:p>
          <a:p>
            <a:r>
              <a:rPr lang="ru-RU" altLang="en-US" sz="2133"/>
              <a:t>Поиск выполняется по:</a:t>
            </a:r>
          </a:p>
          <a:p>
            <a:pPr lvl="1"/>
            <a:r>
              <a:rPr lang="ru-RU" altLang="en-US" sz="1920"/>
              <a:t>Полнотекстовый поиск в данных</a:t>
            </a:r>
          </a:p>
          <a:p>
            <a:pPr lvl="1"/>
            <a:r>
              <a:rPr lang="ru-RU" altLang="en-US" sz="1920"/>
              <a:t>Избранное, история, меню функций</a:t>
            </a:r>
          </a:p>
          <a:p>
            <a:pPr lvl="1"/>
            <a:r>
              <a:rPr lang="ru-RU" altLang="en-US" sz="1920"/>
              <a:t>Обсуждения, сообщения</a:t>
            </a:r>
          </a:p>
          <a:p>
            <a:pPr lvl="1"/>
            <a:r>
              <a:rPr lang="ru-RU" altLang="en-US" sz="1920"/>
              <a:t>Вычисление выражений</a:t>
            </a:r>
          </a:p>
          <a:p>
            <a:r>
              <a:rPr lang="ru-RU" altLang="en-US" sz="2133"/>
              <a:t>Обработчик поиска</a:t>
            </a:r>
          </a:p>
          <a:p>
            <a:pPr lvl="1"/>
            <a:r>
              <a:rPr lang="ru-RU" altLang="en-US" sz="1920"/>
              <a:t>Можно реализовать собственную</a:t>
            </a:r>
            <a:br>
              <a:rPr lang="ru-RU" altLang="en-US" sz="1920"/>
            </a:br>
            <a:r>
              <a:rPr lang="ru-RU" altLang="en-US" sz="1920"/>
              <a:t>логику поиска, например быстрый</a:t>
            </a:r>
            <a:br>
              <a:rPr lang="ru-RU" altLang="en-US" sz="1920"/>
            </a:br>
            <a:r>
              <a:rPr lang="ru-RU" altLang="en-US" sz="1920"/>
              <a:t>поиск документов по номеру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61" y="3302000"/>
            <a:ext cx="206078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21" y="3302000"/>
            <a:ext cx="206078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Глобальный поиск (8.3.15)</a:t>
            </a:r>
          </a:p>
        </p:txBody>
      </p:sp>
      <p:sp>
        <p:nvSpPr>
          <p:cNvPr id="1741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8D0F161-2581-4416-A174-585A0C3E6A05}" type="slidenum">
              <a:rPr lang="ru-RU" altLang="en-US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77</a:t>
            </a:fld>
            <a:endParaRPr lang="ru-RU" altLang="en-US" sz="1067"/>
          </a:p>
        </p:txBody>
      </p:sp>
    </p:spTree>
    <p:extLst>
      <p:ext uri="{BB962C8B-B14F-4D97-AF65-F5344CB8AC3E}">
        <p14:creationId xmlns:p14="http://schemas.microsoft.com/office/powerpoint/2010/main" val="335580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Биометрия (8.3.15)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Дополнительная проверка пользователя</a:t>
            </a:r>
          </a:p>
          <a:p>
            <a:pPr lvl="1" eaLnBrk="1" hangingPunct="1"/>
            <a:r>
              <a:rPr lang="ru-RU" altLang="en-US" dirty="0" smtClean="0"/>
              <a:t>Если необходимо убедиться в присутствии авторизованного пользователя перед доступом к секретной части функциональности</a:t>
            </a:r>
          </a:p>
          <a:p>
            <a:pPr eaLnBrk="1" hangingPunct="1"/>
            <a:r>
              <a:rPr lang="ru-RU" altLang="en-US" dirty="0" smtClean="0"/>
              <a:t>Безопасное хранилище данных</a:t>
            </a:r>
          </a:p>
          <a:p>
            <a:pPr lvl="1" eaLnBrk="1" hangingPunct="1"/>
            <a:r>
              <a:rPr lang="ru-RU" altLang="en-US" dirty="0" smtClean="0"/>
              <a:t>Для хранения паролей и ключей</a:t>
            </a:r>
            <a:endParaRPr lang="en-US" altLang="en-US" dirty="0" smtClean="0"/>
          </a:p>
          <a:p>
            <a:pPr lvl="1" eaLnBrk="1" hangingPunct="1"/>
            <a:r>
              <a:rPr lang="ru-RU" altLang="en-US" dirty="0" smtClean="0"/>
              <a:t>Данные могут быть доступны</a:t>
            </a:r>
          </a:p>
          <a:p>
            <a:pPr lvl="2" eaLnBrk="1" hangingPunct="1"/>
            <a:r>
              <a:rPr lang="ru-RU" altLang="en-US" dirty="0" smtClean="0"/>
              <a:t>Всегда</a:t>
            </a:r>
          </a:p>
          <a:p>
            <a:pPr lvl="2" eaLnBrk="1" hangingPunct="1"/>
            <a:r>
              <a:rPr lang="ru-RU" altLang="en-US" dirty="0" smtClean="0"/>
              <a:t>При разблокированном устройстве</a:t>
            </a:r>
          </a:p>
          <a:p>
            <a:pPr lvl="2" eaLnBrk="1" hangingPunct="1"/>
            <a:r>
              <a:rPr lang="ru-RU" altLang="en-US" dirty="0" smtClean="0"/>
              <a:t>После дополнительной проверки пользователя</a:t>
            </a:r>
            <a:endParaRPr lang="en-US" altLang="en-US" dirty="0" smtClean="0"/>
          </a:p>
          <a:p>
            <a:pPr eaLnBrk="1" hangingPunct="1"/>
            <a:r>
              <a:rPr lang="ru-RU" altLang="en-US" dirty="0" smtClean="0"/>
              <a:t>Вход по отпечатку в мобильном клиенте</a:t>
            </a:r>
            <a:endParaRPr lang="en-US" altLang="en-US" dirty="0" smtClean="0"/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34" y="2794001"/>
            <a:ext cx="2546773" cy="21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08" y="5157893"/>
            <a:ext cx="258233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 txBox="1">
            <a:spLocks noGrp="1"/>
          </p:cNvSpPr>
          <p:nvPr/>
        </p:nvSpPr>
        <p:spPr bwMode="auto">
          <a:xfrm>
            <a:off x="8795068" y="7037493"/>
            <a:ext cx="817879" cy="27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0F488B3-DCBA-4B17-AA7B-E64C324CAD3A}" type="slidenum">
              <a:rPr lang="ru-RU" altLang="ru-RU" sz="1067" b="1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79</a:t>
            </a:fld>
            <a:endParaRPr lang="ru-RU" altLang="ru-RU" sz="1067" b="1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ctr" anchorCtr="0" compatLnSpc="1">
            <a:prstTxWarp prst="textNoShape">
              <a:avLst/>
            </a:prstTxWarp>
          </a:bodyPr>
          <a:lstStyle/>
          <a:p>
            <a:r>
              <a:rPr lang="ru-RU" altLang="en-US"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 OpenID Connect в мобильном клиенте </a:t>
            </a:r>
            <a:r>
              <a:rPr lang="en-US" altLang="en-US"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(8.3.1</a:t>
            </a:r>
            <a:r>
              <a:rPr lang="ru-RU" altLang="en-US"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altLang="en-US" sz="2800" b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ru-RU" altLang="ru-RU" sz="2800" b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6734" y="1352974"/>
            <a:ext cx="5913120" cy="560662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Аналогично тонкому и веб-клиенту</a:t>
            </a:r>
          </a:p>
          <a:p>
            <a:pPr eaLnBrk="1" hangingPunct="1"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Авторизация с помощью аккаунта сторонних провайдеров</a:t>
            </a:r>
          </a:p>
          <a:p>
            <a:pPr lvl="1" eaLnBrk="1" hangingPunct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Госуслуги</a:t>
            </a:r>
          </a:p>
          <a:p>
            <a:pPr lvl="1" eaLnBrk="1" hangingPunct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Google</a:t>
            </a:r>
          </a:p>
          <a:p>
            <a:pPr lvl="1" eaLnBrk="1" hangingPunct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Microsoft</a:t>
            </a:r>
            <a:endParaRPr lang="ru-RU" altLang="ru-RU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en-US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Twitter</a:t>
            </a:r>
          </a:p>
          <a:p>
            <a:pPr lvl="1" eaLnBrk="1" hangingPunct="1">
              <a:buClr>
                <a:srgbClr val="000000"/>
              </a:buClr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т.д.</a:t>
            </a:r>
          </a:p>
          <a:p>
            <a:pPr eaLnBrk="1" hangingPunct="1">
              <a:buClr>
                <a:srgbClr val="000000"/>
              </a:buClr>
              <a:buSzPct val="100000"/>
              <a:buFont typeface="Segoe UI" panose="020B0502040204020203" pitchFamily="34" charset="0"/>
              <a:buChar char="–"/>
            </a:pPr>
            <a:r>
              <a:rPr lang="ru-RU" altLang="ru-RU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авторизации потребуется ввести логин/пароль всего 1 раз</a:t>
            </a:r>
          </a:p>
        </p:txBody>
      </p:sp>
      <p:pic>
        <p:nvPicPr>
          <p:cNvPr id="19461" name="Picture 10" descr="12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827" y="2338495"/>
            <a:ext cx="2411307" cy="46092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3069"/>
            <a:ext cx="6817122" cy="1153161"/>
          </a:xfrm>
        </p:spPr>
        <p:txBody>
          <a:bodyPr/>
          <a:lstStyle/>
          <a:p>
            <a:r>
              <a:rPr lang="ru-RU" dirty="0" smtClean="0"/>
              <a:t>Повышение защищенности системы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065312"/>
            <a:ext cx="9526407" cy="594466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Двухфакторная </a:t>
            </a:r>
            <a:r>
              <a:rPr lang="ru-RU" dirty="0" smtClean="0"/>
              <a:t>аутентификация (8.3.16):</a:t>
            </a:r>
            <a:endParaRPr lang="ru-RU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Логин </a:t>
            </a:r>
            <a:r>
              <a:rPr lang="ru-RU" dirty="0"/>
              <a:t>/ </a:t>
            </a:r>
            <a:r>
              <a:rPr lang="ru-RU" dirty="0" smtClean="0"/>
              <a:t>пароль (проверяется платформой 1С:Предприятие)</a:t>
            </a:r>
            <a:endParaRPr lang="ru-RU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Второй фактор аутентификации </a:t>
            </a:r>
            <a:r>
              <a:rPr lang="ru-RU" dirty="0"/>
              <a:t>(проверяется </a:t>
            </a:r>
            <a:r>
              <a:rPr lang="ru-RU" dirty="0" smtClean="0"/>
              <a:t>провайдером аутентификации)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SMS</a:t>
            </a:r>
            <a:r>
              <a:rPr lang="ru-RU" dirty="0" smtClean="0"/>
              <a:t> на мобильный, код с электронного </a:t>
            </a:r>
            <a:r>
              <a:rPr lang="ru-RU" dirty="0" err="1" smtClean="0"/>
              <a:t>токена</a:t>
            </a:r>
            <a:r>
              <a:rPr lang="ru-RU" dirty="0" smtClean="0"/>
              <a:t>, скан пальца, …</a:t>
            </a:r>
            <a:endParaRPr lang="ru-RU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Провайдер </a:t>
            </a:r>
            <a:r>
              <a:rPr lang="ru-RU" dirty="0"/>
              <a:t>второго фактора </a:t>
            </a:r>
            <a:r>
              <a:rPr lang="ru-RU" dirty="0" smtClean="0"/>
              <a:t>аутентификации</a:t>
            </a:r>
            <a:r>
              <a:rPr lang="en-US" dirty="0" smtClean="0"/>
              <a:t>: </a:t>
            </a:r>
            <a:r>
              <a:rPr lang="ru-RU" dirty="0" smtClean="0"/>
              <a:t>веб</a:t>
            </a:r>
            <a:r>
              <a:rPr lang="en-US" dirty="0" smtClean="0"/>
              <a:t>-</a:t>
            </a:r>
            <a:r>
              <a:rPr lang="ru-RU" dirty="0" smtClean="0"/>
              <a:t>сервис</a:t>
            </a:r>
            <a:endParaRPr lang="ru-RU" dirty="0"/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База 1С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Сторонний сервис (пересылает сообщения по </a:t>
            </a:r>
            <a:r>
              <a:rPr lang="en-US" dirty="0" smtClean="0"/>
              <a:t>SMS</a:t>
            </a:r>
            <a:r>
              <a:rPr lang="ru-RU" dirty="0" smtClean="0"/>
              <a:t>, </a:t>
            </a:r>
            <a:r>
              <a:rPr lang="ru-RU" dirty="0" err="1" smtClean="0"/>
              <a:t>емейлу</a:t>
            </a:r>
            <a:r>
              <a:rPr lang="ru-RU" dirty="0" smtClean="0"/>
              <a:t>, ….)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Поддержка во встроенном языке</a:t>
            </a:r>
            <a:endParaRPr lang="ru-RU" dirty="0"/>
          </a:p>
          <a:p>
            <a:pPr marL="487741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://wonderland.v8.1c.ru/blog/dvukhfaktornaya-autentifikatsiya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В клиент-серверном варианте можно ограничить количество попыток входа с неверным паролем (8.3.16)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71" y="5644108"/>
            <a:ext cx="3888432" cy="159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Система взаимодействия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34" y="1352974"/>
            <a:ext cx="5760720" cy="5606626"/>
          </a:xfrm>
        </p:spPr>
        <p:txBody>
          <a:bodyPr/>
          <a:lstStyle/>
          <a:p>
            <a:r>
              <a:rPr lang="ru-RU" altLang="ru-RU" smtClean="0"/>
              <a:t>8.3.15</a:t>
            </a:r>
          </a:p>
          <a:p>
            <a:pPr lvl="1"/>
            <a:r>
              <a:rPr lang="ru-RU" altLang="ru-RU" smtClean="0"/>
              <a:t>Ссылки на отдельные сообщения</a:t>
            </a:r>
          </a:p>
          <a:p>
            <a:pPr lvl="1"/>
            <a:r>
              <a:rPr lang="ru-RU" altLang="ru-RU" smtClean="0"/>
              <a:t>Настройка уведомлений</a:t>
            </a:r>
          </a:p>
          <a:p>
            <a:pPr lvl="2"/>
            <a:r>
              <a:rPr lang="ru-RU" altLang="ru-RU" smtClean="0"/>
              <a:t>Не беспокоить</a:t>
            </a:r>
          </a:p>
          <a:p>
            <a:pPr lvl="2"/>
            <a:r>
              <a:rPr lang="ru-RU" altLang="ru-RU" smtClean="0"/>
              <a:t>Уведомлять без звука</a:t>
            </a:r>
          </a:p>
          <a:p>
            <a:pPr lvl="1"/>
            <a:r>
              <a:rPr lang="ru-RU" altLang="ru-RU" smtClean="0"/>
              <a:t>Анимированные изменения в ленте сообщений</a:t>
            </a:r>
          </a:p>
          <a:p>
            <a:r>
              <a:rPr lang="ru-RU" altLang="ru-RU" smtClean="0"/>
              <a:t>8.3.16</a:t>
            </a:r>
          </a:p>
          <a:p>
            <a:pPr lvl="1"/>
            <a:r>
              <a:rPr lang="ru-RU" altLang="ru-RU" smtClean="0"/>
              <a:t>Форматированные сообщения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48" y="2428240"/>
            <a:ext cx="2416387" cy="43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5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Система взаимодействия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34" y="1352974"/>
            <a:ext cx="5682827" cy="5606626"/>
          </a:xfrm>
        </p:spPr>
        <p:txBody>
          <a:bodyPr/>
          <a:lstStyle/>
          <a:p>
            <a:r>
              <a:rPr lang="ru-RU" altLang="ru-RU" smtClean="0"/>
              <a:t>8.3.17</a:t>
            </a:r>
          </a:p>
          <a:p>
            <a:pPr lvl="1"/>
            <a:r>
              <a:rPr lang="ru-RU" altLang="ru-RU" smtClean="0"/>
              <a:t>Видеоконференции</a:t>
            </a:r>
          </a:p>
          <a:p>
            <a:pPr lvl="2"/>
            <a:r>
              <a:rPr lang="en-US" altLang="ru-RU" smtClean="0"/>
              <a:t>Android, iOS</a:t>
            </a:r>
          </a:p>
          <a:p>
            <a:pPr lvl="2"/>
            <a:r>
              <a:rPr lang="en-US" altLang="ru-RU" smtClean="0"/>
              <a:t>Windows – </a:t>
            </a:r>
            <a:r>
              <a:rPr lang="ru-RU" altLang="ru-RU" smtClean="0"/>
              <a:t>в планах</a:t>
            </a:r>
          </a:p>
          <a:p>
            <a:pPr lvl="2"/>
            <a:r>
              <a:rPr lang="ru-RU" altLang="ru-RU" smtClean="0"/>
              <a:t>Совместимо с ПК и</a:t>
            </a:r>
            <a:r>
              <a:rPr lang="en-US" altLang="ru-RU" smtClean="0"/>
              <a:t> Web</a:t>
            </a:r>
          </a:p>
          <a:p>
            <a:pPr lvl="2"/>
            <a:r>
              <a:rPr lang="ru-RU" altLang="ru-RU" smtClean="0"/>
              <a:t>До 9 участников</a:t>
            </a:r>
            <a:endParaRPr lang="en-US" altLang="ru-RU" smtClean="0"/>
          </a:p>
        </p:txBody>
      </p:sp>
      <p:pic>
        <p:nvPicPr>
          <p:cNvPr id="23556" name="Picture 4" descr="IMG_02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48" y="2352041"/>
            <a:ext cx="2446866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6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Планировщик 8.3.15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34" y="1352974"/>
            <a:ext cx="5376334" cy="5606626"/>
          </a:xfrm>
        </p:spPr>
        <p:txBody>
          <a:bodyPr/>
          <a:lstStyle/>
          <a:p>
            <a:r>
              <a:rPr lang="ru-RU" altLang="ru-RU" smtClean="0"/>
              <a:t>Настройка размеров сетки</a:t>
            </a:r>
          </a:p>
          <a:p>
            <a:pPr lvl="1"/>
            <a:r>
              <a:rPr lang="ru-RU" altLang="ru-RU" smtClean="0"/>
              <a:t>Минимальная ширина колонки</a:t>
            </a:r>
          </a:p>
          <a:p>
            <a:pPr lvl="1"/>
            <a:r>
              <a:rPr lang="ru-RU" altLang="ru-RU" smtClean="0"/>
              <a:t>Минимальная высота строки</a:t>
            </a:r>
          </a:p>
          <a:p>
            <a:pPr lvl="1"/>
            <a:r>
              <a:rPr lang="ru-RU" altLang="ru-RU" smtClean="0"/>
              <a:t>Авто под минимальный требуемый</a:t>
            </a:r>
          </a:p>
          <a:p>
            <a:r>
              <a:rPr lang="ru-RU" altLang="ru-RU" smtClean="0"/>
              <a:t>Показ всех элементов без сворачивания в «Ещё»</a:t>
            </a:r>
          </a:p>
        </p:txBody>
      </p:sp>
      <p:pic>
        <p:nvPicPr>
          <p:cNvPr id="24580" name="Picture 6" descr="IMG_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30" y="1731511"/>
            <a:ext cx="2379133" cy="261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IMG_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34" y="4907280"/>
            <a:ext cx="2368973" cy="18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9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6961138" cy="1153161"/>
          </a:xfrm>
        </p:spPr>
        <p:txBody>
          <a:bodyPr/>
          <a:lstStyle/>
          <a:p>
            <a:r>
              <a:rPr lang="ru-RU" altLang="en-US" dirty="0" smtClean="0"/>
              <a:t>Отметка на фотографии</a:t>
            </a:r>
            <a:r>
              <a:rPr lang="en-US" altLang="en-US" dirty="0" smtClean="0"/>
              <a:t> </a:t>
            </a:r>
            <a:r>
              <a:rPr lang="ru-RU" altLang="en-US" dirty="0" smtClean="0"/>
              <a:t>(8.3.15)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3F2C594-ECE8-4885-B4BB-DD5D614A6DD3}" type="slidenum">
              <a:rPr lang="ru-RU" altLang="en-US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83</a:t>
            </a:fld>
            <a:endParaRPr lang="ru-RU" altLang="en-US" sz="1067"/>
          </a:p>
        </p:txBody>
      </p:sp>
      <p:sp>
        <p:nvSpPr>
          <p:cNvPr id="26628" name="Content Placeholder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mtClean="0"/>
              <a:t>Дата в произвольном формате</a:t>
            </a:r>
          </a:p>
          <a:p>
            <a:r>
              <a:rPr lang="ru-RU" altLang="en-US" smtClean="0"/>
              <a:t>Текст</a:t>
            </a:r>
            <a:endParaRPr lang="en-US" altLang="en-US" smtClean="0"/>
          </a:p>
          <a:p>
            <a:r>
              <a:rPr lang="ru-RU" altLang="en-US" smtClean="0"/>
              <a:t>Наносится прямо на изображение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1" y="2841413"/>
            <a:ext cx="3088640" cy="41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9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7465194" cy="1153161"/>
          </a:xfrm>
        </p:spPr>
        <p:txBody>
          <a:bodyPr/>
          <a:lstStyle/>
          <a:p>
            <a:r>
              <a:rPr lang="ru-RU" altLang="en-US" dirty="0" smtClean="0"/>
              <a:t>Развитие мультимедиа на </a:t>
            </a:r>
            <a:r>
              <a:rPr lang="en-US" altLang="en-US" dirty="0" smtClean="0"/>
              <a:t>Android</a:t>
            </a:r>
            <a:endParaRPr lang="ru-RU" altLang="en-US" dirty="0" smtClean="0"/>
          </a:p>
        </p:txBody>
      </p:sp>
      <p:sp>
        <p:nvSpPr>
          <p:cNvPr id="2765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mtClean="0"/>
              <a:t>Превью после фотографирования</a:t>
            </a:r>
          </a:p>
          <a:p>
            <a:r>
              <a:rPr lang="ru-RU" altLang="en-US" smtClean="0"/>
              <a:t>Превью после записи видео и аудио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6419640-27BD-4687-858B-31F6CC0940BE}" type="slidenum">
              <a:rPr lang="ru-RU" altLang="en-US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84</a:t>
            </a:fld>
            <a:endParaRPr lang="ru-RU" altLang="en-US" sz="1067"/>
          </a:p>
        </p:txBody>
      </p:sp>
      <p:pic>
        <p:nvPicPr>
          <p:cNvPr id="276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15" y="3000587"/>
            <a:ext cx="2211493" cy="393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02" y="3000587"/>
            <a:ext cx="2211493" cy="393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029374"/>
            <a:ext cx="2211493" cy="39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7776786" cy="1153161"/>
          </a:xfrm>
        </p:spPr>
        <p:txBody>
          <a:bodyPr/>
          <a:lstStyle/>
          <a:p>
            <a:r>
              <a:rPr lang="ru-RU" altLang="en-US" dirty="0" smtClean="0"/>
              <a:t>Интеграция со средствами аналитики (8.3.17)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81" y="2275840"/>
            <a:ext cx="5261186" cy="235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587" y="1352974"/>
            <a:ext cx="5836921" cy="560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133"/>
              <a:t>Интеграция с популярными сервисами сбора статистики поведения пользователей</a:t>
            </a:r>
          </a:p>
          <a:p>
            <a:pPr lvl="2"/>
            <a:r>
              <a:rPr lang="en-US" altLang="ru-RU" sz="1707"/>
              <a:t>Google</a:t>
            </a:r>
            <a:r>
              <a:rPr lang="ru-RU" altLang="ru-RU" sz="1707"/>
              <a:t> </a:t>
            </a:r>
            <a:r>
              <a:rPr lang="en-US" altLang="ru-RU" sz="1707"/>
              <a:t>Firebase</a:t>
            </a:r>
            <a:endParaRPr lang="ru-RU" altLang="ru-RU" sz="1707"/>
          </a:p>
          <a:p>
            <a:pPr lvl="2"/>
            <a:r>
              <a:rPr lang="en-US" altLang="ru-RU" sz="1707"/>
              <a:t>Appsee</a:t>
            </a:r>
          </a:p>
          <a:p>
            <a:pPr lvl="2"/>
            <a:r>
              <a:rPr lang="ru-RU" altLang="ru-RU" sz="1707"/>
              <a:t>Сервис «Пульт 1С»</a:t>
            </a:r>
            <a:endParaRPr lang="en-US" altLang="ru-RU" sz="1707"/>
          </a:p>
          <a:p>
            <a:r>
              <a:rPr lang="ru-RU" altLang="ru-RU" sz="2133"/>
              <a:t>Статистика по устройствам,</a:t>
            </a:r>
            <a:br>
              <a:rPr lang="ru-RU" altLang="ru-RU" sz="2133"/>
            </a:br>
            <a:r>
              <a:rPr lang="ru-RU" altLang="ru-RU" sz="2133"/>
              <a:t>ОС и регионам использования</a:t>
            </a:r>
          </a:p>
          <a:p>
            <a:r>
              <a:rPr lang="ru-RU" altLang="ru-RU" sz="2133"/>
              <a:t>Отсутствие необходимости правки конфигурации</a:t>
            </a:r>
          </a:p>
          <a:p>
            <a:r>
              <a:rPr lang="ru-RU" altLang="ru-RU" sz="2133"/>
              <a:t>Перенесено на 8.3.17 в связи с переходом сервиса </a:t>
            </a:r>
            <a:r>
              <a:rPr lang="en-US" altLang="ru-RU" sz="2133"/>
              <a:t>Google Analytics </a:t>
            </a:r>
            <a:r>
              <a:rPr lang="ru-RU" altLang="ru-RU" sz="2133"/>
              <a:t>на платформу </a:t>
            </a:r>
            <a:r>
              <a:rPr lang="en-US" altLang="ru-RU" sz="2133"/>
              <a:t>Firebase</a:t>
            </a:r>
          </a:p>
          <a:p>
            <a:endParaRPr lang="ru-RU" altLang="ru-RU" sz="2133"/>
          </a:p>
        </p:txBody>
      </p:sp>
    </p:spTree>
    <p:extLst>
      <p:ext uri="{BB962C8B-B14F-4D97-AF65-F5344CB8AC3E}">
        <p14:creationId xmlns:p14="http://schemas.microsoft.com/office/powerpoint/2010/main" val="8217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dirty="0" smtClean="0"/>
              <a:t>Мобильный клиент с автономным режимом (8.3.16)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Анализируем опыт использования мобильного клиента</a:t>
            </a:r>
          </a:p>
          <a:p>
            <a:pPr lvl="1"/>
            <a:r>
              <a:rPr lang="ru-RU" dirty="0"/>
              <a:t>Медленное соединение</a:t>
            </a:r>
          </a:p>
          <a:p>
            <a:pPr lvl="1"/>
            <a:r>
              <a:rPr lang="ru-RU" dirty="0"/>
              <a:t>Частая потеря связи</a:t>
            </a:r>
          </a:p>
          <a:p>
            <a:r>
              <a:rPr lang="ru-RU" dirty="0"/>
              <a:t>Часто необходимо работать при отсутствии Интернет</a:t>
            </a:r>
          </a:p>
          <a:p>
            <a:pPr lvl="1"/>
            <a:r>
              <a:rPr lang="ru-RU" dirty="0"/>
              <a:t>В </a:t>
            </a:r>
            <a:r>
              <a:rPr lang="ru-RU" dirty="0" smtClean="0"/>
              <a:t>поезде, в самолете, ….</a:t>
            </a:r>
            <a:endParaRPr lang="ru-RU" dirty="0"/>
          </a:p>
          <a:p>
            <a:r>
              <a:rPr lang="ru-RU" altLang="ru-RU" dirty="0"/>
              <a:t>Задачи</a:t>
            </a:r>
          </a:p>
          <a:p>
            <a:pPr lvl="1"/>
            <a:r>
              <a:rPr lang="ru-RU" altLang="ru-RU" dirty="0"/>
              <a:t>Работа напрямую с основной базой при хорошем соединении</a:t>
            </a:r>
          </a:p>
          <a:p>
            <a:pPr lvl="1"/>
            <a:r>
              <a:rPr lang="ru-RU" altLang="ru-RU" dirty="0"/>
              <a:t>Работа офлайн когда Интернета нет</a:t>
            </a:r>
          </a:p>
          <a:p>
            <a:pPr lvl="1"/>
            <a:r>
              <a:rPr lang="ru-RU" altLang="ru-RU" dirty="0"/>
              <a:t>Возможность выбора, когда связь плохая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dirty="0"/>
              <a:t>Мобильный клиент с автономным режимом (8.3.16)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08" y="1106303"/>
            <a:ext cx="9526407" cy="5606624"/>
          </a:xfrm>
        </p:spPr>
        <p:txBody>
          <a:bodyPr/>
          <a:lstStyle/>
          <a:p>
            <a:r>
              <a:rPr lang="ru-RU" altLang="ru-RU" dirty="0" smtClean="0"/>
              <a:t>Клиент, </a:t>
            </a:r>
            <a:r>
              <a:rPr lang="ru-RU" altLang="ru-RU" dirty="0"/>
              <a:t>оптимизированный для работы на мобильных</a:t>
            </a:r>
          </a:p>
          <a:p>
            <a:r>
              <a:rPr lang="ru-RU" altLang="ru-RU" dirty="0"/>
              <a:t>Локальный сервер с файловой базой данных</a:t>
            </a:r>
          </a:p>
          <a:p>
            <a:r>
              <a:rPr lang="ru-RU" altLang="ru-RU" dirty="0"/>
              <a:t>Переключается между основным сервером и локальным в зависимости от качества связи</a:t>
            </a:r>
          </a:p>
          <a:p>
            <a:r>
              <a:rPr lang="ru-RU" dirty="0" smtClean="0"/>
              <a:t>Синхронизация между локальным и основным сервером – </a:t>
            </a:r>
            <a:br>
              <a:rPr lang="ru-RU" dirty="0" smtClean="0"/>
            </a:br>
            <a:r>
              <a:rPr lang="ru-RU" dirty="0" smtClean="0"/>
              <a:t>пока программируем вручную</a:t>
            </a:r>
            <a:endParaRPr lang="ru-RU" dirty="0"/>
          </a:p>
        </p:txBody>
      </p:sp>
      <p:pic>
        <p:nvPicPr>
          <p:cNvPr id="1026" name="Picture 2" descr="https://wonderland.v8.1c.ru/upload/iblock/935/935c50026b07fd09147f8ff5bdeebff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91" y="4233664"/>
            <a:ext cx="5295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7825234" cy="1153161"/>
          </a:xfrm>
        </p:spPr>
        <p:txBody>
          <a:bodyPr/>
          <a:lstStyle/>
          <a:p>
            <a:r>
              <a:rPr lang="ru-RU" dirty="0"/>
              <a:t>Мобильный клиент с автономным режимом (8.3.16)</a:t>
            </a:r>
            <a:endParaRPr lang="ru-RU" altLang="ru-RU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Не надо разрабатывать отдельное приложение</a:t>
            </a:r>
          </a:p>
          <a:p>
            <a:r>
              <a:rPr lang="ru-RU" altLang="ru-RU" dirty="0" smtClean="0"/>
              <a:t>Необходимо лишь указать доступность метаданных</a:t>
            </a:r>
          </a:p>
          <a:p>
            <a:pPr lvl="1"/>
            <a:r>
              <a:rPr lang="ru-RU" altLang="ru-RU" dirty="0" smtClean="0"/>
              <a:t>Либо только на основном сервере</a:t>
            </a:r>
          </a:p>
          <a:p>
            <a:pPr lvl="1"/>
            <a:r>
              <a:rPr lang="ru-RU" altLang="ru-RU" dirty="0" smtClean="0"/>
              <a:t>Либо и на основном и на локальном</a:t>
            </a:r>
          </a:p>
          <a:p>
            <a:r>
              <a:rPr lang="ru-RU" altLang="ru-RU" dirty="0" smtClean="0"/>
              <a:t>Состав автономного режима</a:t>
            </a:r>
          </a:p>
          <a:p>
            <a:pPr lvl="1"/>
            <a:r>
              <a:rPr lang="ru-RU" altLang="ru-RU" dirty="0" smtClean="0"/>
              <a:t>Можно указать состав</a:t>
            </a: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ru-RU" altLang="ru-RU" dirty="0" smtClean="0"/>
              <a:t>вплоть до реквизитов</a:t>
            </a:r>
          </a:p>
          <a:p>
            <a:pPr lvl="1"/>
            <a:r>
              <a:rPr lang="ru-RU" altLang="ru-RU" dirty="0" smtClean="0"/>
              <a:t>Справочники</a:t>
            </a:r>
          </a:p>
          <a:p>
            <a:pPr lvl="2"/>
            <a:r>
              <a:rPr lang="ru-RU" altLang="ru-RU" dirty="0" smtClean="0"/>
              <a:t>Реквизиты</a:t>
            </a:r>
          </a:p>
          <a:p>
            <a:pPr lvl="2"/>
            <a:r>
              <a:rPr lang="ru-RU" altLang="ru-RU" dirty="0" smtClean="0"/>
              <a:t>Формы</a:t>
            </a:r>
          </a:p>
          <a:p>
            <a:pPr lvl="1"/>
            <a:r>
              <a:rPr lang="ru-RU" altLang="ru-RU" dirty="0" smtClean="0"/>
              <a:t>Документы</a:t>
            </a:r>
          </a:p>
          <a:p>
            <a:pPr lvl="1"/>
            <a:endParaRPr lang="ru-RU" altLang="ru-RU" dirty="0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386667"/>
            <a:ext cx="4561840" cy="357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681" y="13702"/>
            <a:ext cx="7835434" cy="1153161"/>
          </a:xfrm>
        </p:spPr>
        <p:txBody>
          <a:bodyPr/>
          <a:lstStyle/>
          <a:p>
            <a:r>
              <a:rPr lang="ru-RU" altLang="ru-RU" dirty="0" smtClean="0"/>
              <a:t>Мобильный клиент с автономным режимом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Интерфейс</a:t>
            </a:r>
          </a:p>
          <a:p>
            <a:pPr lvl="1"/>
            <a:r>
              <a:rPr lang="ru-RU" altLang="ru-RU" smtClean="0"/>
              <a:t>Совмещение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0" y="2888827"/>
            <a:ext cx="7371081" cy="400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524" y="2735898"/>
            <a:ext cx="9755250" cy="3273557"/>
          </a:xfrm>
        </p:spPr>
        <p:txBody>
          <a:bodyPr/>
          <a:lstStyle/>
          <a:p>
            <a:pPr marL="0" indent="0" algn="ctr">
              <a:spcBef>
                <a:spcPts val="27"/>
              </a:spcBef>
              <a:buNone/>
            </a:pPr>
            <a:r>
              <a:rPr lang="ru-RU" altLang="ru-RU" sz="4300" b="1" dirty="0"/>
              <a:t>СИСТЕМА ВЗАИМОДЕЙСТВИЯ</a:t>
            </a:r>
          </a:p>
          <a:p>
            <a:pPr marL="0" indent="0" algn="ctr">
              <a:spcBef>
                <a:spcPts val="27"/>
              </a:spcBef>
              <a:buNone/>
            </a:pPr>
            <a:r>
              <a:rPr lang="ru-RU" altLang="ru-RU" sz="2600" dirty="0"/>
              <a:t>Система обмена сообщениями </a:t>
            </a:r>
          </a:p>
          <a:p>
            <a:pPr marL="0" indent="0" algn="ctr">
              <a:spcBef>
                <a:spcPts val="27"/>
              </a:spcBef>
              <a:buNone/>
            </a:pPr>
            <a:r>
              <a:rPr lang="ru-RU" altLang="ru-RU" sz="2600" dirty="0"/>
              <a:t>для платформы 1С:Предприятие</a:t>
            </a:r>
          </a:p>
        </p:txBody>
      </p:sp>
    </p:spTree>
    <p:extLst>
      <p:ext uri="{BB962C8B-B14F-4D97-AF65-F5344CB8AC3E}">
        <p14:creationId xmlns:p14="http://schemas.microsoft.com/office/powerpoint/2010/main" val="24453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Приоритет</a:t>
            </a:r>
          </a:p>
        </p:txBody>
      </p:sp>
      <p:sp>
        <p:nvSpPr>
          <p:cNvPr id="11267" name="Объект 2"/>
          <p:cNvSpPr>
            <a:spLocks noGrp="1" noChangeArrowheads="1"/>
          </p:cNvSpPr>
          <p:nvPr>
            <p:ph idx="1"/>
          </p:nvPr>
        </p:nvSpPr>
        <p:spPr>
          <a:xfrm>
            <a:off x="1587" y="1352974"/>
            <a:ext cx="9523307" cy="5606626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1269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6FC1B70-1885-409D-A547-C653F867E92C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90</a:t>
            </a:fld>
            <a:endParaRPr lang="ru-RU" altLang="ru-RU" sz="1067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00" y="1352974"/>
            <a:ext cx="6869854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Скругленный прямоугольник 6"/>
          <p:cNvSpPr>
            <a:spLocks noChangeArrowheads="1"/>
          </p:cNvSpPr>
          <p:nvPr/>
        </p:nvSpPr>
        <p:spPr bwMode="auto">
          <a:xfrm>
            <a:off x="6029854" y="4656667"/>
            <a:ext cx="2160693" cy="997374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1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Приоритет</a:t>
            </a:r>
          </a:p>
        </p:txBody>
      </p:sp>
      <p:sp>
        <p:nvSpPr>
          <p:cNvPr id="12291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Автономный сервер</a:t>
            </a:r>
          </a:p>
          <a:p>
            <a:pPr lvl="1"/>
            <a:r>
              <a:rPr lang="ru-RU" altLang="ru-RU" smtClean="0"/>
              <a:t>ВСЕГДА работает на автономном сервере</a:t>
            </a:r>
          </a:p>
          <a:p>
            <a:pPr lvl="1"/>
            <a:r>
              <a:rPr lang="ru-RU" altLang="ru-RU" smtClean="0"/>
              <a:t>Автономный сервер есть всегда </a:t>
            </a:r>
            <a:r>
              <a:rPr lang="ru-RU" altLang="ru-RU" smtClean="0">
                <a:sym typeface="Wingdings" panose="05000000000000000000" pitchFamily="2" charset="2"/>
              </a:rPr>
              <a:t></a:t>
            </a:r>
            <a:endParaRPr lang="ru-RU" altLang="ru-RU" smtClean="0"/>
          </a:p>
          <a:p>
            <a:r>
              <a:rPr lang="ru-RU" altLang="ru-RU" smtClean="0"/>
              <a:t>Основной сервер</a:t>
            </a:r>
          </a:p>
          <a:p>
            <a:pPr lvl="1"/>
            <a:r>
              <a:rPr lang="ru-RU" altLang="ru-RU" smtClean="0"/>
              <a:t>Есть связь – работает на основном сервере</a:t>
            </a:r>
          </a:p>
          <a:p>
            <a:pPr lvl="1"/>
            <a:r>
              <a:rPr lang="ru-RU" altLang="ru-RU" smtClean="0"/>
              <a:t>Нет связи  </a:t>
            </a:r>
          </a:p>
          <a:p>
            <a:pPr lvl="2"/>
            <a:r>
              <a:rPr lang="ru-RU" altLang="ru-RU" smtClean="0"/>
              <a:t>если входит в состав</a:t>
            </a:r>
            <a:r>
              <a:rPr lang="en-US" altLang="ru-RU" smtClean="0"/>
              <a:t> </a:t>
            </a:r>
            <a:r>
              <a:rPr lang="ru-RU" altLang="ru-RU" smtClean="0"/>
              <a:t>- работает на автономном сервере</a:t>
            </a:r>
          </a:p>
          <a:p>
            <a:pPr lvl="2"/>
            <a:r>
              <a:rPr lang="ru-RU" altLang="ru-RU" smtClean="0"/>
              <a:t>если не входит в состав - недоступен</a:t>
            </a:r>
          </a:p>
          <a:p>
            <a:r>
              <a:rPr lang="ru-RU" altLang="ru-RU" smtClean="0"/>
              <a:t>Авто</a:t>
            </a:r>
          </a:p>
          <a:p>
            <a:pPr lvl="1"/>
            <a:r>
              <a:rPr lang="ru-RU" altLang="ru-RU" smtClean="0"/>
              <a:t>Основной объект = Основной сервер</a:t>
            </a:r>
          </a:p>
          <a:p>
            <a:pPr lvl="1"/>
            <a:r>
              <a:rPr lang="ru-RU" altLang="ru-RU" smtClean="0"/>
              <a:t>Если объект подчинённый – ведет себя как родитель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AE68FB2-F1C9-49E6-B014-A26881346640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91</a:t>
            </a:fld>
            <a:endParaRPr lang="ru-RU" altLang="ru-RU" sz="1067"/>
          </a:p>
        </p:txBody>
      </p:sp>
    </p:spTree>
    <p:extLst>
      <p:ext uri="{BB962C8B-B14F-4D97-AF65-F5344CB8AC3E}">
        <p14:creationId xmlns:p14="http://schemas.microsoft.com/office/powerpoint/2010/main" val="23445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Мобильный клиент с автономным режимом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34" y="1276774"/>
            <a:ext cx="9523307" cy="5606627"/>
          </a:xfrm>
        </p:spPr>
        <p:txBody>
          <a:bodyPr/>
          <a:lstStyle/>
          <a:p>
            <a:r>
              <a:rPr lang="ru-RU" altLang="ru-RU" smtClean="0"/>
              <a:t>Три режима работы</a:t>
            </a:r>
          </a:p>
          <a:p>
            <a:pPr lvl="1"/>
            <a:r>
              <a:rPr lang="ru-RU" altLang="ru-RU" smtClean="0"/>
              <a:t>Обычный </a:t>
            </a:r>
          </a:p>
          <a:p>
            <a:pPr lvl="2"/>
            <a:r>
              <a:rPr lang="ru-RU" altLang="ru-RU" smtClean="0"/>
              <a:t>Объекты работают с приоритетом заданным разработчиком</a:t>
            </a:r>
          </a:p>
          <a:p>
            <a:pPr lvl="1"/>
            <a:r>
              <a:rPr lang="ru-RU" altLang="ru-RU" smtClean="0"/>
              <a:t>Автономный</a:t>
            </a:r>
          </a:p>
          <a:p>
            <a:pPr lvl="2"/>
            <a:r>
              <a:rPr lang="ru-RU" altLang="ru-RU" smtClean="0"/>
              <a:t>Работает только с локальным сервером (Офлайн)</a:t>
            </a:r>
          </a:p>
          <a:p>
            <a:pPr lvl="1"/>
            <a:r>
              <a:rPr lang="ru-RU" altLang="ru-RU" smtClean="0"/>
              <a:t>Рассчитывать на плохое соединение</a:t>
            </a:r>
          </a:p>
          <a:p>
            <a:pPr lvl="2"/>
            <a:r>
              <a:rPr lang="ru-RU" altLang="ru-RU" smtClean="0"/>
              <a:t>Все объекты доступные локально работают с локальным сервером</a:t>
            </a:r>
          </a:p>
        </p:txBody>
      </p:sp>
    </p:spTree>
    <p:extLst>
      <p:ext uri="{BB962C8B-B14F-4D97-AF65-F5344CB8AC3E}">
        <p14:creationId xmlns:p14="http://schemas.microsoft.com/office/powerpoint/2010/main" val="1151135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Мобильный клиент с автономным режимом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Переоткрытие форм</a:t>
            </a:r>
          </a:p>
          <a:p>
            <a:pPr lvl="1"/>
            <a:r>
              <a:rPr lang="ru-RU" altLang="ru-RU" smtClean="0"/>
              <a:t>Программное вызовом метода ПереоткрытьСДругогоСервера</a:t>
            </a:r>
          </a:p>
          <a:p>
            <a:pPr lvl="2"/>
            <a:r>
              <a:rPr lang="ru-RU" altLang="ru-RU" smtClean="0"/>
              <a:t>В обработчике ПриИзмененииДоступностиОсновногоСервера</a:t>
            </a:r>
          </a:p>
          <a:p>
            <a:pPr lvl="1"/>
            <a:r>
              <a:rPr lang="ru-RU" altLang="ru-RU" smtClean="0"/>
              <a:t>Стандартной командой формы</a:t>
            </a:r>
          </a:p>
          <a:p>
            <a:r>
              <a:rPr lang="ru-RU" altLang="ru-RU" smtClean="0"/>
              <a:t>Обработчики</a:t>
            </a:r>
          </a:p>
          <a:p>
            <a:pPr lvl="1"/>
            <a:r>
              <a:rPr lang="ru-RU" altLang="ru-RU" smtClean="0"/>
              <a:t>ПередПереоткрытиемСДругогоСервера у старой формы</a:t>
            </a:r>
          </a:p>
          <a:p>
            <a:pPr lvl="1"/>
            <a:r>
              <a:rPr lang="ru-RU" altLang="ru-RU" smtClean="0"/>
              <a:t>ПриПереоткрытииСДругогоСервера у новой формы</a:t>
            </a:r>
          </a:p>
        </p:txBody>
      </p:sp>
    </p:spTree>
    <p:extLst>
      <p:ext uri="{BB962C8B-B14F-4D97-AF65-F5344CB8AC3E}">
        <p14:creationId xmlns:p14="http://schemas.microsoft.com/office/powerpoint/2010/main" val="39739743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Мобильный клиент с автономным режимом</a:t>
            </a:r>
          </a:p>
        </p:txBody>
      </p:sp>
      <p:sp>
        <p:nvSpPr>
          <p:cNvPr id="1536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Копирование данных из старой формы в новую</a:t>
            </a:r>
          </a:p>
          <a:p>
            <a:pPr lvl="1"/>
            <a:r>
              <a:rPr lang="ru-RU" altLang="ru-RU" smtClean="0"/>
              <a:t>Вручную (кодом)</a:t>
            </a:r>
          </a:p>
          <a:p>
            <a:pPr lvl="1"/>
            <a:r>
              <a:rPr lang="ru-RU" altLang="ru-RU" smtClean="0"/>
              <a:t>Вызовом метода ЗаполнитьПриПереоткрытииСДругогоСервера</a:t>
            </a:r>
          </a:p>
          <a:p>
            <a:pPr lvl="2"/>
            <a:r>
              <a:rPr lang="ru-RU" altLang="ru-RU" smtClean="0"/>
              <a:t>Вызывается автоматически после ПриПереоткрытииСДругогоСервера если СтандартнаяОбработка = Истина</a:t>
            </a:r>
          </a:p>
          <a:p>
            <a:pPr lvl="2"/>
            <a:r>
              <a:rPr lang="ru-RU" altLang="ru-RU" smtClean="0"/>
              <a:t>Не все типы данных можно скопировать</a:t>
            </a:r>
          </a:p>
          <a:p>
            <a:pPr lvl="3"/>
            <a:r>
              <a:rPr lang="ru-RU" altLang="ru-RU" smtClean="0"/>
              <a:t>Табличный документ</a:t>
            </a:r>
          </a:p>
          <a:p>
            <a:pPr lvl="3"/>
            <a:r>
              <a:rPr lang="ru-RU" altLang="ru-RU" smtClean="0"/>
              <a:t>Диаграмма</a:t>
            </a:r>
          </a:p>
          <a:p>
            <a:pPr lvl="3"/>
            <a:r>
              <a:rPr lang="ru-RU" altLang="ru-RU" smtClean="0"/>
              <a:t>….</a:t>
            </a:r>
          </a:p>
          <a:p>
            <a:pPr lvl="2"/>
            <a:r>
              <a:rPr lang="ru-RU" altLang="ru-RU" smtClean="0"/>
              <a:t>Если есть такие реквизиты, то копирование не происходит</a:t>
            </a:r>
          </a:p>
          <a:p>
            <a:endParaRPr lang="ru-RU" altLang="ru-R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715A945-053F-4AA6-9F1B-FAD1C4A73D02}" type="slidenum">
              <a:rPr lang="ru-RU" altLang="en-US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94</a:t>
            </a:fld>
            <a:endParaRPr lang="ru-RU" altLang="en-US" sz="1067"/>
          </a:p>
        </p:txBody>
      </p:sp>
    </p:spTree>
    <p:extLst>
      <p:ext uri="{BB962C8B-B14F-4D97-AF65-F5344CB8AC3E}">
        <p14:creationId xmlns:p14="http://schemas.microsoft.com/office/powerpoint/2010/main" val="35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Мобильный клиент с автономным режимом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При недоступности основного сервера</a:t>
            </a:r>
          </a:p>
          <a:p>
            <a:pPr lvl="1"/>
            <a:r>
              <a:rPr lang="ru-RU" altLang="ru-RU" smtClean="0"/>
              <a:t>Элементы связанные с реквизитами доступными только на основном сервере станут недоступными автоматически</a:t>
            </a:r>
          </a:p>
          <a:p>
            <a:pPr lvl="1"/>
            <a:r>
              <a:rPr lang="ru-RU" altLang="ru-RU" smtClean="0"/>
              <a:t>Если элемент логически требует наличия основного сервера</a:t>
            </a:r>
          </a:p>
          <a:p>
            <a:pPr lvl="2"/>
            <a:r>
              <a:rPr lang="ru-RU" altLang="ru-RU" smtClean="0"/>
              <a:t>Можно настроить вариант доступности свойством ПоведениеПриНедоступностиОсновногоСервера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8309031-DBF6-4D76-915E-1AEE4A1C117C}" type="slidenum">
              <a:rPr lang="ru-RU" altLang="en-US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95</a:t>
            </a:fld>
            <a:endParaRPr lang="ru-RU" altLang="en-US" sz="1067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41" y="4560148"/>
            <a:ext cx="6424507" cy="239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Мобильный клиент с автономным режимом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ГлобальныйКонтекст</a:t>
            </a:r>
          </a:p>
          <a:p>
            <a:pPr lvl="1"/>
            <a:r>
              <a:rPr lang="ru-RU" altLang="ru-RU" smtClean="0"/>
              <a:t>ОсновнойСерверДоступен </a:t>
            </a:r>
          </a:p>
          <a:p>
            <a:pPr lvl="1"/>
            <a:r>
              <a:rPr lang="ru-RU" altLang="ru-RU" smtClean="0"/>
              <a:t>ОсновнойСервер</a:t>
            </a:r>
          </a:p>
          <a:p>
            <a:r>
              <a:rPr lang="ru-RU" altLang="ru-RU" smtClean="0"/>
              <a:t>Обработчик</a:t>
            </a:r>
          </a:p>
          <a:p>
            <a:pPr lvl="1"/>
            <a:r>
              <a:rPr lang="ru-RU" altLang="ru-RU" smtClean="0"/>
              <a:t>ПриИзмененииДоступностиОсновногоСервера 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212807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7"/>
          <p:cNvSpPr>
            <a:spLocks noChangeArrowheads="1"/>
          </p:cNvSpPr>
          <p:nvPr/>
        </p:nvSpPr>
        <p:spPr bwMode="auto">
          <a:xfrm>
            <a:off x="1587" y="0"/>
            <a:ext cx="9753600" cy="7315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133">
              <a:solidFill>
                <a:schemeClr val="tx1"/>
              </a:solidFill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95068" y="6184053"/>
            <a:ext cx="817879" cy="277707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D3230B7-4808-4084-92F1-4EEC747A9B92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97</a:t>
            </a:fld>
            <a:endParaRPr lang="ru-RU" altLang="ru-RU" sz="1067"/>
          </a:p>
        </p:txBody>
      </p:sp>
      <p:pic>
        <p:nvPicPr>
          <p:cNvPr id="1536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" y="653627"/>
            <a:ext cx="9784080" cy="58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175068" y="721360"/>
            <a:ext cx="7298267" cy="7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840" b="1">
                <a:solidFill>
                  <a:schemeClr val="bg1"/>
                </a:solidFill>
              </a:rPr>
              <a:t>НЕЛЬЗЯ ПРОСТО ТАК ВЗЯТЬ 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1587" y="4538134"/>
            <a:ext cx="9753600" cy="204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840" b="1">
                <a:solidFill>
                  <a:schemeClr val="bg1"/>
                </a:solidFill>
              </a:rPr>
              <a:t>И АДАПТИРОВАТЬ КОНФИГУРАЦИЮ ПОД МОБИЛЬНЫЙ КЛИЕНТ С АВТОНОМНЫМ РЕЖИМОМ</a:t>
            </a:r>
          </a:p>
        </p:txBody>
      </p:sp>
    </p:spTree>
    <p:extLst>
      <p:ext uri="{BB962C8B-B14F-4D97-AF65-F5344CB8AC3E}">
        <p14:creationId xmlns:p14="http://schemas.microsoft.com/office/powerpoint/2010/main" val="17682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5"/>
          <p:cNvSpPr>
            <a:spLocks noChangeArrowheads="1"/>
          </p:cNvSpPr>
          <p:nvPr/>
        </p:nvSpPr>
        <p:spPr bwMode="auto">
          <a:xfrm>
            <a:off x="1587" y="0"/>
            <a:ext cx="9753600" cy="7315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133">
              <a:solidFill>
                <a:schemeClr val="tx1"/>
              </a:solidFill>
            </a:endParaRPr>
          </a:p>
        </p:txBody>
      </p:sp>
      <p:pic>
        <p:nvPicPr>
          <p:cNvPr id="16387" name="Picture 2" descr="https://i.pinimg.com/originals/f9/63/0a/f9630ac6d2be1eadca7e9c85175c0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307" y="0"/>
            <a:ext cx="1287949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BE4F3B7-B166-40D5-A380-4866D5AEE3F1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98</a:t>
            </a:fld>
            <a:endParaRPr lang="ru-RU" altLang="ru-RU" sz="1067"/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883815" y="5857240"/>
            <a:ext cx="8156786" cy="13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840" b="1">
                <a:solidFill>
                  <a:schemeClr val="bg1"/>
                </a:solidFill>
              </a:rPr>
              <a:t>НО ЗАДАЧА ВПОЛНЕ ПОДЪЕМНАЯ!</a:t>
            </a:r>
          </a:p>
        </p:txBody>
      </p:sp>
    </p:spTree>
    <p:extLst>
      <p:ext uri="{BB962C8B-B14F-4D97-AF65-F5344CB8AC3E}">
        <p14:creationId xmlns:p14="http://schemas.microsoft.com/office/powerpoint/2010/main" val="9484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Реальная задача</a:t>
            </a:r>
          </a:p>
        </p:txBody>
      </p:sp>
      <p:sp>
        <p:nvSpPr>
          <p:cNvPr id="17411" name="Объект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Конфигурация: 1С:Документооборот</a:t>
            </a:r>
          </a:p>
          <a:p>
            <a:pPr lvl="1"/>
            <a:r>
              <a:rPr lang="ru-RU" altLang="ru-RU" smtClean="0"/>
              <a:t>Большая конфигурация с БСП</a:t>
            </a:r>
          </a:p>
          <a:p>
            <a:r>
              <a:rPr lang="ru-RU" altLang="ru-RU" smtClean="0"/>
              <a:t>Задача: работа с календарем в автономном режиме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347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92505" indent="-30481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133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219238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706933" indent="-24384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707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194629" indent="-243848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68232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3170019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657714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4145410" indent="-24384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93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AEC7679-D24A-419D-AA0D-4FC95AA01C9C}" type="slidenum">
              <a:rPr lang="ru-RU" altLang="ru-RU" sz="1067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99</a:t>
            </a:fld>
            <a:endParaRPr lang="ru-RU" altLang="ru-RU" sz="1067"/>
          </a:p>
        </p:txBody>
      </p:sp>
    </p:spTree>
    <p:extLst>
      <p:ext uri="{BB962C8B-B14F-4D97-AF65-F5344CB8AC3E}">
        <p14:creationId xmlns:p14="http://schemas.microsoft.com/office/powerpoint/2010/main" val="27619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17510</TotalTime>
  <Words>4157</Words>
  <Application>Microsoft Office PowerPoint</Application>
  <PresentationFormat>Произвольный</PresentationFormat>
  <Paragraphs>880</Paragraphs>
  <Slides>131</Slides>
  <Notes>16</Notes>
  <HiddenSlides>4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131</vt:i4>
      </vt:variant>
    </vt:vector>
  </HeadingPairs>
  <TitlesOfParts>
    <vt:vector size="139" baseType="lpstr">
      <vt:lpstr>Arial</vt:lpstr>
      <vt:lpstr>Arial Narrow</vt:lpstr>
      <vt:lpstr>Futura PT Demi</vt:lpstr>
      <vt:lpstr>Segoe UI</vt:lpstr>
      <vt:lpstr>Times New Roman</vt:lpstr>
      <vt:lpstr>Wingdings</vt:lpstr>
      <vt:lpstr>1409_Шаблон</vt:lpstr>
      <vt:lpstr>Специальное оформление</vt:lpstr>
      <vt:lpstr>Презентация PowerPoint</vt:lpstr>
      <vt:lpstr>Версии платформы 1С:Предприятие</vt:lpstr>
      <vt:lpstr>Архитектура системы</vt:lpstr>
      <vt:lpstr>Сервер</vt:lpstr>
      <vt:lpstr>Развитие кластера серверов (8.3.15)</vt:lpstr>
      <vt:lpstr>Развитие кластера серверов (8.3.15)</vt:lpstr>
      <vt:lpstr>Кластер серверов (8.3.16)</vt:lpstr>
      <vt:lpstr>Повышение защищенности системы</vt:lpstr>
      <vt:lpstr>Презентация PowerPoint</vt:lpstr>
      <vt:lpstr>Система Взаимодействия</vt:lpstr>
      <vt:lpstr>Система Взаимодействия</vt:lpstr>
      <vt:lpstr>Система Взаимодействия</vt:lpstr>
      <vt:lpstr>Система Взаимодействия</vt:lpstr>
      <vt:lpstr>Система Взаимодействия: не просто мессенджер!</vt:lpstr>
      <vt:lpstr>Взаимодействие при редактировании  одних и тех же данных</vt:lpstr>
      <vt:lpstr>Взаимодействие при редактировании  одних и тех же данных</vt:lpstr>
      <vt:lpstr>Система взаимодействия (8.3.16)</vt:lpstr>
      <vt:lpstr>Система взаимодействия (8.3.16)</vt:lpstr>
      <vt:lpstr>Система взаимодействия (8.3.15)</vt:lpstr>
      <vt:lpstr>Презентация PowerPoint</vt:lpstr>
      <vt:lpstr>Использование Системы Взаимодействия</vt:lpstr>
      <vt:lpstr>Использование Системы Взаимодействия</vt:lpstr>
      <vt:lpstr>Использование Системы Взаимодействия</vt:lpstr>
      <vt:lpstr>Использование Системы Взаимодействия</vt:lpstr>
      <vt:lpstr>Презентация PowerPoint</vt:lpstr>
      <vt:lpstr>Расширения</vt:lpstr>
      <vt:lpstr>Развитие расширений (8.3.14)</vt:lpstr>
      <vt:lpstr>Развитие расширений (8.3.15)</vt:lpstr>
      <vt:lpstr>Развитие расширений (8.3.15)</vt:lpstr>
      <vt:lpstr>Развитие расширений (8.3.16)</vt:lpstr>
      <vt:lpstr>Презентация PowerPoint</vt:lpstr>
      <vt:lpstr>Механизм истории данных (8.3.11)</vt:lpstr>
      <vt:lpstr>История данных</vt:lpstr>
      <vt:lpstr>Презентация PowerPoint</vt:lpstr>
      <vt:lpstr>Презентация PowerPoint</vt:lpstr>
      <vt:lpstr>История данных</vt:lpstr>
      <vt:lpstr>Презентация PowerPoint</vt:lpstr>
      <vt:lpstr>Презентация PowerPoint</vt:lpstr>
      <vt:lpstr>Презентация PowerPoint</vt:lpstr>
      <vt:lpstr>МЕХАНИЗМ КОПИЙ БД</vt:lpstr>
      <vt:lpstr>Клиент</vt:lpstr>
      <vt:lpstr>Презентация PowerPoint</vt:lpstr>
      <vt:lpstr>Глобальный поиск (8.3.15)</vt:lpstr>
      <vt:lpstr>Глобальный поиск «из коробки»</vt:lpstr>
      <vt:lpstr>Глобальный поиск «из коробки»</vt:lpstr>
      <vt:lpstr>Контекстная команда «Искать везде»</vt:lpstr>
      <vt:lpstr>Глобальный поиск: программная настройка</vt:lpstr>
      <vt:lpstr>Настройка глобального поиска</vt:lpstr>
      <vt:lpstr>События глобального контекста</vt:lpstr>
      <vt:lpstr>Продумываем удобные сценарии</vt:lpstr>
      <vt:lpstr>Продумываем удобные сценарии</vt:lpstr>
      <vt:lpstr>Делаем красиво</vt:lpstr>
      <vt:lpstr>Мыслим шире</vt:lpstr>
      <vt:lpstr>Глобальный поиск: программная настройка</vt:lpstr>
      <vt:lpstr>Презентация PowerPoint</vt:lpstr>
      <vt:lpstr>Глобальный поиск: программная настройка</vt:lpstr>
      <vt:lpstr>Презентация PowerPoint</vt:lpstr>
      <vt:lpstr>Презентация PowerPoint</vt:lpstr>
      <vt:lpstr>Глобальный поиск (8.3.16)</vt:lpstr>
      <vt:lpstr>Презентация PowerPoint</vt:lpstr>
      <vt:lpstr>Две модели работы мобильных приложений</vt:lpstr>
      <vt:lpstr>Опции работы 1С на мобильных</vt:lpstr>
      <vt:lpstr>Приложения на мобильной платформе</vt:lpstr>
      <vt:lpstr>Мобильный клиент</vt:lpstr>
      <vt:lpstr>Мобильный клиент</vt:lpstr>
      <vt:lpstr>Мобильный клиент</vt:lpstr>
      <vt:lpstr>Мобильный клиент</vt:lpstr>
      <vt:lpstr>Мобильный клиент</vt:lpstr>
      <vt:lpstr>Мобильные технологии - НОВОЕ</vt:lpstr>
      <vt:lpstr>Работа на новых версиях ОС</vt:lpstr>
      <vt:lpstr>Требуемые разрешения в 8.3.15</vt:lpstr>
      <vt:lpstr>Изменение в требуемых разрешениях</vt:lpstr>
      <vt:lpstr>Изменение в требуемых разрешениях</vt:lpstr>
      <vt:lpstr>Изменение в требуемых разрешениях</vt:lpstr>
      <vt:lpstr>Изменения в отправке PUSH на Android</vt:lpstr>
      <vt:lpstr>Добавление ИБ по штрихкодам</vt:lpstr>
      <vt:lpstr>Глобальный поиск (8.3.15)</vt:lpstr>
      <vt:lpstr>Биометрия (8.3.15)</vt:lpstr>
      <vt:lpstr>Поддержка OpenID Connect в мобильном клиенте (8.3.16)</vt:lpstr>
      <vt:lpstr>Система взаимодействия</vt:lpstr>
      <vt:lpstr>Система взаимодействия</vt:lpstr>
      <vt:lpstr>Планировщик 8.3.15</vt:lpstr>
      <vt:lpstr>Отметка на фотографии (8.3.15)</vt:lpstr>
      <vt:lpstr>Развитие мультимедиа на Android</vt:lpstr>
      <vt:lpstr>Интеграция со средствами аналитики (8.3.17)</vt:lpstr>
      <vt:lpstr>Мобильный клиент с автономным режимом (8.3.16)</vt:lpstr>
      <vt:lpstr>Мобильный клиент с автономным режимом (8.3.16)</vt:lpstr>
      <vt:lpstr>Мобильный клиент с автономным режимом (8.3.16)</vt:lpstr>
      <vt:lpstr>Мобильный клиент с автономным режимом</vt:lpstr>
      <vt:lpstr>Приоритет</vt:lpstr>
      <vt:lpstr>Приоритет</vt:lpstr>
      <vt:lpstr>Мобильный клиент с автономным режимом</vt:lpstr>
      <vt:lpstr>Мобильный клиент с автономным режимом</vt:lpstr>
      <vt:lpstr>Мобильный клиент с автономным режимом</vt:lpstr>
      <vt:lpstr>Мобильный клиент с автономным режимом</vt:lpstr>
      <vt:lpstr>Мобильный клиент с автономным режимом</vt:lpstr>
      <vt:lpstr>Презентация PowerPoint</vt:lpstr>
      <vt:lpstr>Презентация PowerPoint</vt:lpstr>
      <vt:lpstr>Реальная задача</vt:lpstr>
      <vt:lpstr>Порядок выполнения задачи</vt:lpstr>
      <vt:lpstr>Выбор объектов</vt:lpstr>
      <vt:lpstr>Состав Автономной конфигурации</vt:lpstr>
      <vt:lpstr>Алгоритм синхронизации данных</vt:lpstr>
      <vt:lpstr>Алгоритм синхронизации данных</vt:lpstr>
      <vt:lpstr>План обмена</vt:lpstr>
      <vt:lpstr>План обмена</vt:lpstr>
      <vt:lpstr>План обмена</vt:lpstr>
      <vt:lpstr>Справочник, Модуль объекта</vt:lpstr>
      <vt:lpstr>Презентация PowerPoint</vt:lpstr>
      <vt:lpstr>Интерфейс</vt:lpstr>
      <vt:lpstr>Презентация PowerPoint</vt:lpstr>
      <vt:lpstr>Изменен внешний вид  вспомогательных окон (8.3.15)</vt:lpstr>
      <vt:lpstr>Интерфейс</vt:lpstr>
      <vt:lpstr>Презентация PowerPoint</vt:lpstr>
      <vt:lpstr>Развитие диаграмм</vt:lpstr>
      <vt:lpstr>Развитие диаграмм</vt:lpstr>
      <vt:lpstr>Развитие диаграмм</vt:lpstr>
      <vt:lpstr>Развитие диаграмм</vt:lpstr>
      <vt:lpstr>Развитие диаграмм</vt:lpstr>
      <vt:lpstr>Развитие диаграмм</vt:lpstr>
      <vt:lpstr>Кольцевая диаграмма (8.3.15)</vt:lpstr>
      <vt:lpstr>Кольцевая диаграмма (8.3.15)</vt:lpstr>
      <vt:lpstr>Комбинированные диаграммы (8.3.16)</vt:lpstr>
      <vt:lpstr>Добавление второй оси (8.3.16)</vt:lpstr>
      <vt:lpstr>Редактирование значений диаграмм (8.3.16)</vt:lpstr>
      <vt:lpstr>Презентация PowerPoint</vt:lpstr>
      <vt:lpstr>1C:Enterprise Development Tools</vt:lpstr>
      <vt:lpstr>1C:Enterprise Development Tools</vt:lpstr>
      <vt:lpstr>СУБД</vt:lpstr>
      <vt:lpstr>СУБД</vt:lpstr>
      <vt:lpstr>Презентация PowerPoint</vt:lpstr>
    </vt:vector>
  </TitlesOfParts>
  <Company>1C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доклада</dc:title>
  <dc:creator>admin</dc:creator>
  <cp:lastModifiedBy>support</cp:lastModifiedBy>
  <cp:revision>738</cp:revision>
  <dcterms:created xsi:type="dcterms:W3CDTF">2014-08-20T11:28:12Z</dcterms:created>
  <dcterms:modified xsi:type="dcterms:W3CDTF">2019-11-22T12:57:23Z</dcterms:modified>
</cp:coreProperties>
</file>